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2"/>
  </p:notesMasterIdLst>
  <p:sldIdLst>
    <p:sldId id="256" r:id="rId2"/>
    <p:sldId id="261" r:id="rId3"/>
    <p:sldId id="284" r:id="rId4"/>
    <p:sldId id="292" r:id="rId5"/>
    <p:sldId id="301" r:id="rId6"/>
    <p:sldId id="294" r:id="rId7"/>
    <p:sldId id="300" r:id="rId8"/>
    <p:sldId id="295" r:id="rId9"/>
    <p:sldId id="298" r:id="rId10"/>
    <p:sldId id="299" r:id="rId11"/>
    <p:sldId id="305" r:id="rId12"/>
    <p:sldId id="307" r:id="rId13"/>
    <p:sldId id="310" r:id="rId14"/>
    <p:sldId id="311" r:id="rId15"/>
    <p:sldId id="302" r:id="rId16"/>
    <p:sldId id="303" r:id="rId17"/>
    <p:sldId id="304" r:id="rId18"/>
    <p:sldId id="309" r:id="rId19"/>
    <p:sldId id="312" r:id="rId20"/>
    <p:sldId id="313"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mbria Math" panose="02040503050406030204" pitchFamily="18" charset="0"/>
      <p:regular r:id="rId27"/>
    </p:embeddedFont>
    <p:embeddedFont>
      <p:font typeface="Lato Light" panose="020B0604020202020204" charset="0"/>
      <p:regular r:id="rId28"/>
      <p:bold r:id="rId29"/>
      <p:italic r:id="rId30"/>
      <p:boldItalic r:id="rId31"/>
    </p:embeddedFont>
    <p:embeddedFont>
      <p:font typeface="Roboto Slab Light"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C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A534AE-FBDC-4D63-B9E1-B994EBA7F080}">
  <a:tblStyle styleId="{93A534AE-FBDC-4D63-B9E1-B994EBA7F08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1" autoAdjust="0"/>
    <p:restoredTop sz="93370" autoAdjust="0"/>
  </p:normalViewPr>
  <p:slideViewPr>
    <p:cSldViewPr snapToGrid="0">
      <p:cViewPr varScale="1">
        <p:scale>
          <a:sx n="113" d="100"/>
          <a:sy n="113" d="100"/>
        </p:scale>
        <p:origin x="538"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r" rtl="1">
              <a:buNone/>
            </a:pP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153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156832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השתמשתי במה שהיה לנו קודם, זה עם החלוקה הקודמת לאימון ומבחן</a:t>
            </a:r>
            <a:endParaRPr lang="en-US" dirty="0"/>
          </a:p>
        </p:txBody>
      </p:sp>
    </p:spTree>
    <p:extLst>
      <p:ext uri="{BB962C8B-B14F-4D97-AF65-F5344CB8AC3E}">
        <p14:creationId xmlns:p14="http://schemas.microsoft.com/office/powerpoint/2010/main" val="316619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להוסיף את הפרמטרים שהשתמשנו בהם ברשת, מבנה הרשת</a:t>
            </a:r>
            <a:endParaRPr lang="en-US" dirty="0"/>
          </a:p>
        </p:txBody>
      </p:sp>
    </p:spTree>
    <p:extLst>
      <p:ext uri="{BB962C8B-B14F-4D97-AF65-F5344CB8AC3E}">
        <p14:creationId xmlns:p14="http://schemas.microsoft.com/office/powerpoint/2010/main" val="88311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יש פה בעיה עם התוצאות שלנו! </a:t>
            </a:r>
            <a:endParaRPr lang="en-US" dirty="0"/>
          </a:p>
        </p:txBody>
      </p:sp>
    </p:spTree>
    <p:extLst>
      <p:ext uri="{BB962C8B-B14F-4D97-AF65-F5344CB8AC3E}">
        <p14:creationId xmlns:p14="http://schemas.microsoft.com/office/powerpoint/2010/main" val="166548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להוסיף את הפרמטרים שהשתמשנו בהם ברשת, מבנה הרשת</a:t>
            </a:r>
            <a:endParaRPr lang="en-US" dirty="0"/>
          </a:p>
        </p:txBody>
      </p:sp>
    </p:spTree>
    <p:extLst>
      <p:ext uri="{BB962C8B-B14F-4D97-AF65-F5344CB8AC3E}">
        <p14:creationId xmlns:p14="http://schemas.microsoft.com/office/powerpoint/2010/main" val="93076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יש פה בעיה עם התוצאות שלנו! </a:t>
            </a:r>
            <a:endParaRPr lang="en-US" dirty="0"/>
          </a:p>
        </p:txBody>
      </p:sp>
    </p:spTree>
    <p:extLst>
      <p:ext uri="{BB962C8B-B14F-4D97-AF65-F5344CB8AC3E}">
        <p14:creationId xmlns:p14="http://schemas.microsoft.com/office/powerpoint/2010/main" val="3436924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813725" y="995217"/>
            <a:ext cx="3516550" cy="2518450"/>
          </a:xfrm>
          <a:prstGeom prst="rect">
            <a:avLst/>
          </a:prstGeom>
        </p:spPr>
        <p:txBody>
          <a:bodyPr spcFirstLastPara="1" wrap="square" lIns="91425" tIns="91425" rIns="91425" bIns="91425" anchor="ctr" anchorCtr="0">
            <a:noAutofit/>
          </a:bodyPr>
          <a:lstStyle/>
          <a:p>
            <a:r>
              <a:rPr lang="en-US" sz="4000" b="1" dirty="0"/>
              <a:t>Data Science Workshop</a:t>
            </a:r>
          </a:p>
        </p:txBody>
      </p:sp>
      <p:sp>
        <p:nvSpPr>
          <p:cNvPr id="3" name="Google Shape;389;p15">
            <a:extLst>
              <a:ext uri="{FF2B5EF4-FFF2-40B4-BE49-F238E27FC236}">
                <a16:creationId xmlns:a16="http://schemas.microsoft.com/office/drawing/2014/main" id="{9F16AC92-A483-4801-8509-93774F80B83E}"/>
              </a:ext>
            </a:extLst>
          </p:cNvPr>
          <p:cNvSpPr txBox="1">
            <a:spLocks/>
          </p:cNvSpPr>
          <p:nvPr/>
        </p:nvSpPr>
        <p:spPr>
          <a:xfrm>
            <a:off x="2875782" y="2385683"/>
            <a:ext cx="3629400" cy="2374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1pPr>
            <a:lvl2pPr marR="0" lvl="1"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2pPr>
            <a:lvl3pPr marR="0" lvl="2"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3pPr>
            <a:lvl4pPr marR="0" lvl="3"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4pPr>
            <a:lvl5pPr marR="0" lvl="4"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5pPr>
            <a:lvl6pPr marR="0" lvl="5"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6pPr>
            <a:lvl7pPr marR="0" lvl="6"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7pPr>
            <a:lvl8pPr marR="0" lvl="7"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8pPr>
            <a:lvl9pPr marR="0" lvl="8" algn="ctr" rtl="0">
              <a:lnSpc>
                <a:spcPct val="100000"/>
              </a:lnSpc>
              <a:spcBef>
                <a:spcPts val="0"/>
              </a:spcBef>
              <a:spcAft>
                <a:spcPts val="0"/>
              </a:spcAft>
              <a:buClr>
                <a:srgbClr val="FFFFFF"/>
              </a:buClr>
              <a:buSzPts val="3600"/>
              <a:buFont typeface="Roboto Slab Light"/>
              <a:buNone/>
              <a:defRPr sz="3600" b="0" i="0" u="none" strike="noStrike" cap="none">
                <a:solidFill>
                  <a:srgbClr val="FFFFFF"/>
                </a:solidFill>
                <a:latin typeface="Roboto Slab Light"/>
                <a:ea typeface="Roboto Slab Light"/>
                <a:cs typeface="Roboto Slab Light"/>
                <a:sym typeface="Roboto Slab Light"/>
              </a:defRPr>
            </a:lvl9pPr>
          </a:lstStyle>
          <a:p>
            <a:r>
              <a:rPr lang="en-US" sz="2000" dirty="0"/>
              <a:t>Guy Azov</a:t>
            </a:r>
          </a:p>
          <a:p>
            <a:r>
              <a:rPr lang="en-US" sz="2000" dirty="0"/>
              <a:t>Brian Gordon</a:t>
            </a:r>
          </a:p>
          <a:p>
            <a:r>
              <a:rPr lang="en-US" sz="2000" dirty="0" err="1"/>
              <a:t>Shachar</a:t>
            </a:r>
            <a:r>
              <a:rPr lang="en-US" sz="2000" dirty="0"/>
              <a:t> </a:t>
            </a:r>
            <a:r>
              <a:rPr lang="en-US" sz="2000" dirty="0" err="1"/>
              <a:t>Banayan</a:t>
            </a:r>
            <a:endParaRPr lang="en-US" sz="2000" dirty="0"/>
          </a:p>
          <a:p>
            <a:r>
              <a:rPr lang="en-US" sz="2000" dirty="0"/>
              <a:t>Tomer Moinian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CDAD-C971-F441-A4FB-5C164EAB109C}"/>
              </a:ext>
            </a:extLst>
          </p:cNvPr>
          <p:cNvSpPr>
            <a:spLocks noGrp="1"/>
          </p:cNvSpPr>
          <p:nvPr>
            <p:ph type="title"/>
          </p:nvPr>
        </p:nvSpPr>
        <p:spPr/>
        <p:txBody>
          <a:bodyPr/>
          <a:lstStyle/>
          <a:p>
            <a:pPr algn="ctr"/>
            <a:r>
              <a:rPr lang="en-US" sz="2400" b="1" dirty="0"/>
              <a:t>Neural Net - </a:t>
            </a:r>
            <a:r>
              <a:rPr lang="en-US" sz="2400" b="1" dirty="0" err="1"/>
              <a:t>binary_crossentropy</a:t>
            </a:r>
            <a:r>
              <a:rPr lang="en-US" sz="2400" b="1" dirty="0"/>
              <a:t> LOSS</a:t>
            </a:r>
            <a:endParaRPr lang="en-US" sz="2400" dirty="0"/>
          </a:p>
        </p:txBody>
      </p:sp>
      <p:sp>
        <p:nvSpPr>
          <p:cNvPr id="3" name="Text Placeholder 2">
            <a:extLst>
              <a:ext uri="{FF2B5EF4-FFF2-40B4-BE49-F238E27FC236}">
                <a16:creationId xmlns:a16="http://schemas.microsoft.com/office/drawing/2014/main" id="{FB7CF7A1-EA1D-854F-A090-3501F346D1B6}"/>
              </a:ext>
            </a:extLst>
          </p:cNvPr>
          <p:cNvSpPr>
            <a:spLocks noGrp="1"/>
          </p:cNvSpPr>
          <p:nvPr>
            <p:ph type="body" idx="1"/>
          </p:nvPr>
        </p:nvSpPr>
        <p:spPr/>
        <p:txBody>
          <a:bodyPr/>
          <a:lstStyle/>
          <a:p>
            <a:pPr>
              <a:buClr>
                <a:schemeClr val="tx1"/>
              </a:buClr>
            </a:pPr>
            <a:r>
              <a:rPr lang="en-US" sz="1800" dirty="0"/>
              <a:t>Neural Net - </a:t>
            </a:r>
            <a:r>
              <a:rPr lang="en-US" sz="1800" dirty="0" err="1"/>
              <a:t>binary_crossentropy</a:t>
            </a:r>
            <a:r>
              <a:rPr lang="en-US" sz="1800" dirty="0"/>
              <a:t> LOSS:</a:t>
            </a:r>
          </a:p>
          <a:p>
            <a:pPr marL="101600" indent="0">
              <a:buClr>
                <a:schemeClr val="tx1"/>
              </a:buClr>
              <a:buNone/>
            </a:pPr>
            <a:r>
              <a:rPr lang="en-US" sz="1800" dirty="0"/>
              <a:t>We used </a:t>
            </a:r>
            <a:r>
              <a:rPr lang="en-US" sz="1800" dirty="0">
                <a:highlight>
                  <a:srgbClr val="FFFF00"/>
                </a:highlight>
              </a:rPr>
              <a:t>Brian fill this </a:t>
            </a:r>
            <a:r>
              <a:rPr lang="en-US" sz="1800" dirty="0" err="1">
                <a:highlight>
                  <a:srgbClr val="FFFF00"/>
                </a:highlight>
              </a:rPr>
              <a:t>pleaseeeee</a:t>
            </a:r>
            <a:endParaRPr lang="en-US" sz="1800" dirty="0">
              <a:highlight>
                <a:srgbClr val="FFFF00"/>
              </a:highlight>
            </a:endParaRPr>
          </a:p>
        </p:txBody>
      </p:sp>
      <p:sp>
        <p:nvSpPr>
          <p:cNvPr id="4" name="Slide Number Placeholder 3">
            <a:extLst>
              <a:ext uri="{FF2B5EF4-FFF2-40B4-BE49-F238E27FC236}">
                <a16:creationId xmlns:a16="http://schemas.microsoft.com/office/drawing/2014/main" id="{65E611D0-3288-914C-B7EC-BEB6FC799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6200D76C-EE71-473B-9AC2-5FB0C3BF672B}"/>
              </a:ext>
            </a:extLst>
          </p:cNvPr>
          <p:cNvPicPr>
            <a:picLocks noChangeAspect="1"/>
          </p:cNvPicPr>
          <p:nvPr/>
        </p:nvPicPr>
        <p:blipFill rotWithShape="1">
          <a:blip r:embed="rId3"/>
          <a:srcRect l="17395" t="39255" r="50001" b="40736"/>
          <a:stretch/>
        </p:blipFill>
        <p:spPr>
          <a:xfrm>
            <a:off x="3173204" y="2489833"/>
            <a:ext cx="4057650" cy="14000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008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regressor model with </a:t>
            </a:r>
            <a:r>
              <a:rPr lang="en-US" sz="2400" b="1" dirty="0" err="1"/>
              <a:t>Shap</a:t>
            </a:r>
            <a:r>
              <a:rPr lang="en-US" sz="2400" b="1" dirty="0"/>
              <a:t> visualization</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34A10D5E-2852-457A-8A4E-8299B77C606A}"/>
              </a:ext>
            </a:extLst>
          </p:cNvPr>
          <p:cNvPicPr>
            <a:picLocks noChangeAspect="1"/>
          </p:cNvPicPr>
          <p:nvPr/>
        </p:nvPicPr>
        <p:blipFill rotWithShape="1">
          <a:blip r:embed="rId2"/>
          <a:srcRect l="17291" t="44071" r="50000" b="35967"/>
          <a:stretch/>
        </p:blipFill>
        <p:spPr>
          <a:xfrm>
            <a:off x="3302517" y="700833"/>
            <a:ext cx="3622698" cy="12430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4">
            <a:extLst>
              <a:ext uri="{FF2B5EF4-FFF2-40B4-BE49-F238E27FC236}">
                <a16:creationId xmlns:a16="http://schemas.microsoft.com/office/drawing/2014/main" id="{29075C54-B231-4871-854C-3B5ECD8C6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24" y="2169130"/>
            <a:ext cx="2857461" cy="2433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7443670-F854-4580-8E00-657CFDB99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185" y="2043907"/>
            <a:ext cx="3097372" cy="2684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52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classifier model with </a:t>
            </a:r>
            <a:r>
              <a:rPr lang="en-US" sz="2400" b="1" dirty="0" err="1"/>
              <a:t>Shap</a:t>
            </a:r>
            <a:r>
              <a:rPr lang="en-US" sz="2400" b="1" dirty="0"/>
              <a:t> visualization</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id="{225111CA-C911-4FBD-B617-96352227CE88}"/>
              </a:ext>
            </a:extLst>
          </p:cNvPr>
          <p:cNvPicPr>
            <a:picLocks noChangeAspect="1"/>
          </p:cNvPicPr>
          <p:nvPr/>
        </p:nvPicPr>
        <p:blipFill rotWithShape="1">
          <a:blip r:embed="rId3"/>
          <a:srcRect l="17396" t="34437" r="50000" b="45553"/>
          <a:stretch/>
        </p:blipFill>
        <p:spPr>
          <a:xfrm>
            <a:off x="3192987" y="614863"/>
            <a:ext cx="3940610" cy="1359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4">
            <a:extLst>
              <a:ext uri="{FF2B5EF4-FFF2-40B4-BE49-F238E27FC236}">
                <a16:creationId xmlns:a16="http://schemas.microsoft.com/office/drawing/2014/main" id="{86FE431D-D9F1-4D74-8280-2CDAF8CF4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008" y="2146477"/>
            <a:ext cx="2828097" cy="24089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E13801C-02A5-40EF-A6A8-57F17A876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1052" y="2049070"/>
            <a:ext cx="3176264" cy="275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37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9324-BB2E-47DF-8D0B-03BF13EB6E45}"/>
              </a:ext>
            </a:extLst>
          </p:cNvPr>
          <p:cNvSpPr>
            <a:spLocks noGrp="1"/>
          </p:cNvSpPr>
          <p:nvPr>
            <p:ph type="title"/>
          </p:nvPr>
        </p:nvSpPr>
        <p:spPr/>
        <p:txBody>
          <a:bodyPr/>
          <a:lstStyle/>
          <a:p>
            <a:pPr algn="ctr"/>
            <a:r>
              <a:rPr lang="en-US" sz="2400" b="1" dirty="0"/>
              <a:t>Random Forest</a:t>
            </a:r>
            <a:br>
              <a:rPr lang="en-US" sz="2400" b="1" dirty="0"/>
            </a:br>
            <a:r>
              <a:rPr lang="en-US" sz="2400" b="1" dirty="0"/>
              <a:t>Model</a:t>
            </a:r>
            <a:endParaRPr lang="en-US" sz="2400" dirty="0"/>
          </a:p>
        </p:txBody>
      </p:sp>
      <p:sp>
        <p:nvSpPr>
          <p:cNvPr id="3" name="Text Placeholder 2">
            <a:extLst>
              <a:ext uri="{FF2B5EF4-FFF2-40B4-BE49-F238E27FC236}">
                <a16:creationId xmlns:a16="http://schemas.microsoft.com/office/drawing/2014/main" id="{2140F698-104D-43A1-A61F-E36E3824589D}"/>
              </a:ext>
            </a:extLst>
          </p:cNvPr>
          <p:cNvSpPr>
            <a:spLocks noGrp="1"/>
          </p:cNvSpPr>
          <p:nvPr>
            <p:ph type="body" idx="1"/>
          </p:nvPr>
        </p:nvSpPr>
        <p:spPr>
          <a:xfrm>
            <a:off x="2825684" y="614863"/>
            <a:ext cx="5292300" cy="3267300"/>
          </a:xfrm>
        </p:spPr>
        <p:txBody>
          <a:bodyPr/>
          <a:lstStyle/>
          <a:p>
            <a:pPr marL="101600" indent="0">
              <a:buNone/>
            </a:pPr>
            <a:r>
              <a:rPr lang="en-US" sz="1800" b="1" dirty="0"/>
              <a:t>Random Forest Model: </a:t>
            </a:r>
          </a:p>
          <a:p>
            <a:pPr marL="101600" indent="0">
              <a:buNone/>
            </a:pPr>
            <a:r>
              <a:rPr lang="en-US" sz="1800" dirty="0"/>
              <a:t>We ran a random forest model with the parameters: </a:t>
            </a:r>
          </a:p>
          <a:p>
            <a:pPr>
              <a:buFontTx/>
              <a:buChar char="-"/>
            </a:pPr>
            <a:r>
              <a:rPr lang="en-US" sz="1600" dirty="0" err="1"/>
              <a:t>n_estimator</a:t>
            </a:r>
            <a:r>
              <a:rPr lang="en-US" sz="1600" dirty="0"/>
              <a:t> = 16</a:t>
            </a:r>
          </a:p>
          <a:p>
            <a:pPr>
              <a:buFontTx/>
              <a:buChar char="-"/>
            </a:pPr>
            <a:r>
              <a:rPr lang="en-US" sz="1600" dirty="0" err="1"/>
              <a:t>Max_depth</a:t>
            </a:r>
            <a:r>
              <a:rPr lang="en-US" sz="1600" dirty="0"/>
              <a:t> = 20</a:t>
            </a:r>
          </a:p>
          <a:p>
            <a:pPr>
              <a:buFontTx/>
              <a:buChar char="-"/>
            </a:pPr>
            <a:r>
              <a:rPr lang="en-US" sz="1600" dirty="0" err="1"/>
              <a:t>Random_state</a:t>
            </a:r>
            <a:r>
              <a:rPr lang="en-US" sz="1600" dirty="0"/>
              <a:t> = 0</a:t>
            </a:r>
          </a:p>
        </p:txBody>
      </p:sp>
      <p:sp>
        <p:nvSpPr>
          <p:cNvPr id="4" name="Slide Number Placeholder 3">
            <a:extLst>
              <a:ext uri="{FF2B5EF4-FFF2-40B4-BE49-F238E27FC236}">
                <a16:creationId xmlns:a16="http://schemas.microsoft.com/office/drawing/2014/main" id="{F4A419EB-E0F4-4878-BEA9-94FBCAA8EC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7">
            <a:extLst>
              <a:ext uri="{FF2B5EF4-FFF2-40B4-BE49-F238E27FC236}">
                <a16:creationId xmlns:a16="http://schemas.microsoft.com/office/drawing/2014/main" id="{8EECE42C-3106-4F03-A3CA-B5C3431902B2}"/>
              </a:ext>
            </a:extLst>
          </p:cNvPr>
          <p:cNvPicPr>
            <a:picLocks noChangeAspect="1"/>
          </p:cNvPicPr>
          <p:nvPr/>
        </p:nvPicPr>
        <p:blipFill rotWithShape="1">
          <a:blip r:embed="rId2"/>
          <a:srcRect l="17917" t="38328" r="50000" b="42033"/>
          <a:stretch/>
        </p:blipFill>
        <p:spPr>
          <a:xfrm>
            <a:off x="2627006" y="2942225"/>
            <a:ext cx="3889988" cy="1338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5797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E574-4C7F-4B19-859F-08E5CEFB91CB}"/>
              </a:ext>
            </a:extLst>
          </p:cNvPr>
          <p:cNvSpPr>
            <a:spLocks noGrp="1"/>
          </p:cNvSpPr>
          <p:nvPr>
            <p:ph type="title"/>
          </p:nvPr>
        </p:nvSpPr>
        <p:spPr/>
        <p:txBody>
          <a:bodyPr/>
          <a:lstStyle/>
          <a:p>
            <a:pPr algn="ctr"/>
            <a:r>
              <a:rPr lang="en-US" sz="2400" b="1" dirty="0"/>
              <a:t>K-</a:t>
            </a:r>
            <a:r>
              <a:rPr lang="en-US" sz="2400" b="1" dirty="0" err="1"/>
              <a:t>Nearset</a:t>
            </a:r>
            <a:r>
              <a:rPr lang="en-US" sz="2400" b="1" dirty="0"/>
              <a:t> </a:t>
            </a:r>
            <a:r>
              <a:rPr lang="en-US" sz="2400" b="1" dirty="0" err="1"/>
              <a:t>Neighbours</a:t>
            </a:r>
            <a:r>
              <a:rPr lang="en-US" sz="2400" b="1" dirty="0"/>
              <a:t> Model</a:t>
            </a:r>
            <a:endParaRPr lang="en-US" sz="2400" dirty="0"/>
          </a:p>
        </p:txBody>
      </p:sp>
      <p:sp>
        <p:nvSpPr>
          <p:cNvPr id="3" name="Text Placeholder 2">
            <a:extLst>
              <a:ext uri="{FF2B5EF4-FFF2-40B4-BE49-F238E27FC236}">
                <a16:creationId xmlns:a16="http://schemas.microsoft.com/office/drawing/2014/main" id="{20754CC5-CD70-48D3-A4CD-4541613A2E7A}"/>
              </a:ext>
            </a:extLst>
          </p:cNvPr>
          <p:cNvSpPr>
            <a:spLocks noGrp="1"/>
          </p:cNvSpPr>
          <p:nvPr>
            <p:ph type="body" idx="1"/>
          </p:nvPr>
        </p:nvSpPr>
        <p:spPr>
          <a:xfrm>
            <a:off x="2911400" y="614863"/>
            <a:ext cx="5292300" cy="3267300"/>
          </a:xfrm>
        </p:spPr>
        <p:txBody>
          <a:bodyPr/>
          <a:lstStyle/>
          <a:p>
            <a:pPr marL="101600" indent="0">
              <a:buNone/>
            </a:pPr>
            <a:r>
              <a:rPr lang="en-US" b="1" dirty="0"/>
              <a:t>K-</a:t>
            </a:r>
            <a:r>
              <a:rPr lang="en-US" b="1" dirty="0" err="1"/>
              <a:t>Nearset</a:t>
            </a:r>
            <a:r>
              <a:rPr lang="en-US" b="1" dirty="0"/>
              <a:t> </a:t>
            </a:r>
            <a:r>
              <a:rPr lang="en-US" b="1" dirty="0" err="1"/>
              <a:t>Neighbours</a:t>
            </a:r>
            <a:r>
              <a:rPr lang="en-US" b="1" dirty="0"/>
              <a:t> Model: </a:t>
            </a:r>
          </a:p>
          <a:p>
            <a:pPr marL="101600" indent="0">
              <a:buNone/>
            </a:pPr>
            <a:r>
              <a:rPr lang="en-US" sz="1600" dirty="0"/>
              <a:t>With the parameters: </a:t>
            </a:r>
          </a:p>
          <a:p>
            <a:pPr>
              <a:buFontTx/>
              <a:buChar char="-"/>
            </a:pPr>
            <a:r>
              <a:rPr lang="en-US" sz="1600" dirty="0" err="1"/>
              <a:t>n_neighbors</a:t>
            </a:r>
            <a:r>
              <a:rPr lang="en-US" sz="1600" dirty="0"/>
              <a:t> = 5</a:t>
            </a:r>
          </a:p>
          <a:p>
            <a:pPr>
              <a:buFontTx/>
              <a:buChar char="-"/>
            </a:pPr>
            <a:r>
              <a:rPr lang="en-US" sz="1600" dirty="0"/>
              <a:t>metric = ‘Minkowski’</a:t>
            </a:r>
          </a:p>
          <a:p>
            <a:pPr>
              <a:buFontTx/>
              <a:buChar char="-"/>
            </a:pPr>
            <a:r>
              <a:rPr lang="en-US" sz="1600" dirty="0"/>
              <a:t>p = 2</a:t>
            </a:r>
          </a:p>
        </p:txBody>
      </p:sp>
      <p:sp>
        <p:nvSpPr>
          <p:cNvPr id="4" name="Slide Number Placeholder 3">
            <a:extLst>
              <a:ext uri="{FF2B5EF4-FFF2-40B4-BE49-F238E27FC236}">
                <a16:creationId xmlns:a16="http://schemas.microsoft.com/office/drawing/2014/main" id="{67D6393F-23B2-427C-B9E5-EBC3B13D57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EE650BA8-90A9-4BCE-94A2-AC92D9462EC0}"/>
              </a:ext>
            </a:extLst>
          </p:cNvPr>
          <p:cNvPicPr>
            <a:picLocks noChangeAspect="1"/>
          </p:cNvPicPr>
          <p:nvPr/>
        </p:nvPicPr>
        <p:blipFill rotWithShape="1">
          <a:blip r:embed="rId2"/>
          <a:srcRect l="17292" t="39068" r="50000" b="41107"/>
          <a:stretch/>
        </p:blipFill>
        <p:spPr>
          <a:xfrm>
            <a:off x="2911400" y="2650213"/>
            <a:ext cx="4192780" cy="1428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0432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CDAD-C971-F441-A4FB-5C164EAB109C}"/>
              </a:ext>
            </a:extLst>
          </p:cNvPr>
          <p:cNvSpPr>
            <a:spLocks noGrp="1"/>
          </p:cNvSpPr>
          <p:nvPr>
            <p:ph type="title"/>
          </p:nvPr>
        </p:nvSpPr>
        <p:spPr/>
        <p:txBody>
          <a:bodyPr/>
          <a:lstStyle/>
          <a:p>
            <a:pPr algn="ctr"/>
            <a:r>
              <a:rPr lang="en-US" sz="2400" b="1" dirty="0"/>
              <a:t>The unbalanced database problem</a:t>
            </a:r>
            <a:endParaRPr lang="en-US" sz="2400" dirty="0"/>
          </a:p>
        </p:txBody>
      </p:sp>
      <p:sp>
        <p:nvSpPr>
          <p:cNvPr id="3" name="Text Placeholder 2">
            <a:extLst>
              <a:ext uri="{FF2B5EF4-FFF2-40B4-BE49-F238E27FC236}">
                <a16:creationId xmlns:a16="http://schemas.microsoft.com/office/drawing/2014/main" id="{FB7CF7A1-EA1D-854F-A090-3501F346D1B6}"/>
              </a:ext>
            </a:extLst>
          </p:cNvPr>
          <p:cNvSpPr>
            <a:spLocks noGrp="1"/>
          </p:cNvSpPr>
          <p:nvPr>
            <p:ph type="body" idx="1"/>
          </p:nvPr>
        </p:nvSpPr>
        <p:spPr>
          <a:xfrm>
            <a:off x="2743200" y="1033399"/>
            <a:ext cx="5450975" cy="3586013"/>
          </a:xfrm>
        </p:spPr>
        <p:txBody>
          <a:bodyPr/>
          <a:lstStyle/>
          <a:p>
            <a:r>
              <a:rPr lang="en-US" sz="1600" dirty="0"/>
              <a:t>We can see that because our dataset is not balanced, our models tend to predict '1' (shot made) most of the time, as we can see for instance by the confusion matrix of the logistic regression model – </a:t>
            </a:r>
          </a:p>
          <a:p>
            <a:endParaRPr lang="en-US" sz="1600" dirty="0"/>
          </a:p>
          <a:p>
            <a:endParaRPr lang="en-US" sz="1600" dirty="0"/>
          </a:p>
          <a:p>
            <a:endParaRPr lang="en-US" sz="1600" dirty="0"/>
          </a:p>
          <a:p>
            <a:pPr marL="101600" indent="0">
              <a:buNone/>
            </a:pPr>
            <a:r>
              <a:rPr lang="en-US" sz="1600" dirty="0"/>
              <a:t>This tendency to predict mostly ‘1’ cause the recall of the lower represented class (‘0’) to be extremely low.</a:t>
            </a:r>
          </a:p>
          <a:p>
            <a:pPr marL="101600" indent="0">
              <a:buNone/>
            </a:pPr>
            <a:r>
              <a:rPr lang="en-US" sz="1600" dirty="0"/>
              <a:t>Our goal is to make this recall higher while not decreasing the accuracy.</a:t>
            </a:r>
          </a:p>
        </p:txBody>
      </p:sp>
      <p:sp>
        <p:nvSpPr>
          <p:cNvPr id="4" name="Slide Number Placeholder 3">
            <a:extLst>
              <a:ext uri="{FF2B5EF4-FFF2-40B4-BE49-F238E27FC236}">
                <a16:creationId xmlns:a16="http://schemas.microsoft.com/office/drawing/2014/main" id="{65E611D0-3288-914C-B7EC-BEB6FC799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7" name="Picture 6">
            <a:extLst>
              <a:ext uri="{FF2B5EF4-FFF2-40B4-BE49-F238E27FC236}">
                <a16:creationId xmlns:a16="http://schemas.microsoft.com/office/drawing/2014/main" id="{C1862479-D931-4165-8415-C3EBA223D45F}"/>
              </a:ext>
            </a:extLst>
          </p:cNvPr>
          <p:cNvPicPr>
            <a:picLocks noChangeAspect="1"/>
          </p:cNvPicPr>
          <p:nvPr/>
        </p:nvPicPr>
        <p:blipFill>
          <a:blip r:embed="rId3"/>
          <a:stretch>
            <a:fillRect/>
          </a:stretch>
        </p:blipFill>
        <p:spPr>
          <a:xfrm>
            <a:off x="6861382" y="1936688"/>
            <a:ext cx="1751111" cy="1120811"/>
          </a:xfrm>
          <a:prstGeom prst="rect">
            <a:avLst/>
          </a:prstGeom>
        </p:spPr>
      </p:pic>
    </p:spTree>
    <p:extLst>
      <p:ext uri="{BB962C8B-B14F-4D97-AF65-F5344CB8AC3E}">
        <p14:creationId xmlns:p14="http://schemas.microsoft.com/office/powerpoint/2010/main" val="371523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EDE0-41FF-41F1-8C5A-E8ADD6B49B1B}"/>
              </a:ext>
            </a:extLst>
          </p:cNvPr>
          <p:cNvSpPr>
            <a:spLocks noGrp="1"/>
          </p:cNvSpPr>
          <p:nvPr>
            <p:ph type="title"/>
          </p:nvPr>
        </p:nvSpPr>
        <p:spPr/>
        <p:txBody>
          <a:bodyPr/>
          <a:lstStyle/>
          <a:p>
            <a:pPr algn="ctr"/>
            <a:r>
              <a:rPr lang="en-US" sz="2400" dirty="0"/>
              <a:t>Trying to balance the database</a:t>
            </a:r>
          </a:p>
        </p:txBody>
      </p:sp>
      <p:sp>
        <p:nvSpPr>
          <p:cNvPr id="3" name="Text Placeholder 2">
            <a:extLst>
              <a:ext uri="{FF2B5EF4-FFF2-40B4-BE49-F238E27FC236}">
                <a16:creationId xmlns:a16="http://schemas.microsoft.com/office/drawing/2014/main" id="{E2E9EF47-C636-4BA3-881C-5A15E459688F}"/>
              </a:ext>
            </a:extLst>
          </p:cNvPr>
          <p:cNvSpPr>
            <a:spLocks noGrp="1"/>
          </p:cNvSpPr>
          <p:nvPr>
            <p:ph type="body" idx="1"/>
          </p:nvPr>
        </p:nvSpPr>
        <p:spPr>
          <a:xfrm>
            <a:off x="2825684" y="614862"/>
            <a:ext cx="5292300" cy="1661613"/>
          </a:xfrm>
        </p:spPr>
        <p:txBody>
          <a:bodyPr/>
          <a:lstStyle/>
          <a:p>
            <a:pPr marL="1016000" lvl="2" indent="0">
              <a:buNone/>
            </a:pPr>
            <a:r>
              <a:rPr lang="en-US" sz="1800" dirty="0"/>
              <a:t>	</a:t>
            </a:r>
            <a:r>
              <a:rPr lang="en-US" sz="1800" b="1" dirty="0"/>
              <a:t>Oversampling</a:t>
            </a:r>
            <a:r>
              <a:rPr lang="en-US" sz="1800" dirty="0"/>
              <a:t> :</a:t>
            </a:r>
          </a:p>
          <a:p>
            <a:pPr marL="101600" indent="0">
              <a:buNone/>
            </a:pPr>
            <a:r>
              <a:rPr lang="en-US" sz="1800" dirty="0"/>
              <a:t>We oversample the smaller class, so there is an equal amount of misses and scores in both  train and test.  We checked the method with some NN.</a:t>
            </a:r>
          </a:p>
          <a:p>
            <a:pPr marL="101600" indent="0">
              <a:buNone/>
            </a:pPr>
            <a:endParaRPr lang="en-US" sz="1800" dirty="0"/>
          </a:p>
          <a:p>
            <a:pPr marL="101600" indent="0">
              <a:buNone/>
            </a:pPr>
            <a:endParaRPr lang="en-US" sz="1800" dirty="0"/>
          </a:p>
          <a:p>
            <a:pPr marL="101600" indent="0">
              <a:buNone/>
            </a:pPr>
            <a:endParaRPr lang="en-US" sz="1800" dirty="0"/>
          </a:p>
          <a:p>
            <a:pPr marL="101600" indent="0">
              <a:buNone/>
            </a:pPr>
            <a:endParaRPr lang="en-US" sz="1800" dirty="0"/>
          </a:p>
          <a:p>
            <a:pPr marL="101600" indent="0">
              <a:buNone/>
            </a:pPr>
            <a:endParaRPr lang="en-US" sz="1800" dirty="0"/>
          </a:p>
          <a:p>
            <a:pPr marL="101600" indent="0">
              <a:buNone/>
            </a:pPr>
            <a:r>
              <a:rPr lang="en-US" sz="1800" dirty="0"/>
              <a:t> </a:t>
            </a:r>
          </a:p>
        </p:txBody>
      </p:sp>
      <p:sp>
        <p:nvSpPr>
          <p:cNvPr id="4" name="Slide Number Placeholder 3">
            <a:extLst>
              <a:ext uri="{FF2B5EF4-FFF2-40B4-BE49-F238E27FC236}">
                <a16:creationId xmlns:a16="http://schemas.microsoft.com/office/drawing/2014/main" id="{38B92C3D-E95C-4532-96DC-0A6243849C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6E3B8021-9E87-43C2-991C-109C6E9D6233}"/>
              </a:ext>
            </a:extLst>
          </p:cNvPr>
          <p:cNvPicPr>
            <a:picLocks noChangeAspect="1"/>
          </p:cNvPicPr>
          <p:nvPr/>
        </p:nvPicPr>
        <p:blipFill rotWithShape="1">
          <a:blip r:embed="rId2"/>
          <a:srcRect l="17500" t="30916" r="50000" b="50000"/>
          <a:stretch/>
        </p:blipFill>
        <p:spPr>
          <a:xfrm>
            <a:off x="2955121" y="2427875"/>
            <a:ext cx="4055279" cy="1338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 Placeholder 2">
            <a:extLst>
              <a:ext uri="{FF2B5EF4-FFF2-40B4-BE49-F238E27FC236}">
                <a16:creationId xmlns:a16="http://schemas.microsoft.com/office/drawing/2014/main" id="{D153FC0E-10A4-4D8D-A297-E860584330B5}"/>
              </a:ext>
            </a:extLst>
          </p:cNvPr>
          <p:cNvSpPr txBox="1">
            <a:spLocks/>
          </p:cNvSpPr>
          <p:nvPr/>
        </p:nvSpPr>
        <p:spPr>
          <a:xfrm>
            <a:off x="781050" y="3753218"/>
            <a:ext cx="6972300" cy="166161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1pPr>
            <a:lvl2pPr marL="914400" marR="0" lvl="1"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2pPr>
            <a:lvl3pPr marL="1371600" marR="0" lvl="2"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3pPr>
            <a:lvl4pPr marL="1828800" marR="0" lvl="3"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4pPr>
            <a:lvl5pPr marL="2286000" marR="0" lvl="4"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5pPr>
            <a:lvl6pPr marL="2743200" marR="0" lvl="5"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6pPr>
            <a:lvl7pPr marL="3200400" marR="0" lvl="6"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7pPr>
            <a:lvl8pPr marL="3657600" marR="0" lvl="7" indent="-355600" algn="l" rtl="0">
              <a:lnSpc>
                <a:spcPct val="100000"/>
              </a:lnSpc>
              <a:spcBef>
                <a:spcPts val="1000"/>
              </a:spcBef>
              <a:spcAft>
                <a:spcPts val="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8pPr>
            <a:lvl9pPr marL="4114800" marR="0" lvl="8" indent="-355600" algn="l" rtl="0">
              <a:lnSpc>
                <a:spcPct val="100000"/>
              </a:lnSpc>
              <a:spcBef>
                <a:spcPts val="1000"/>
              </a:spcBef>
              <a:spcAft>
                <a:spcPts val="1000"/>
              </a:spcAft>
              <a:buClr>
                <a:srgbClr val="A6BCC9"/>
              </a:buClr>
              <a:buSzPts val="2000"/>
              <a:buFont typeface="Lato Light"/>
              <a:buChar char="◦"/>
              <a:defRPr sz="2000" b="0" i="0" u="none" strike="noStrike" cap="none">
                <a:solidFill>
                  <a:srgbClr val="4A5C65"/>
                </a:solidFill>
                <a:latin typeface="Lato Light"/>
                <a:ea typeface="Lato Light"/>
                <a:cs typeface="Lato Light"/>
                <a:sym typeface="Lato Light"/>
              </a:defRPr>
            </a:lvl9pPr>
          </a:lstStyle>
          <a:p>
            <a:pPr marL="101600" indent="0">
              <a:buNone/>
            </a:pPr>
            <a:r>
              <a:rPr lang="en-US" sz="1800" dirty="0"/>
              <a:t>We can see that this method helps us to achieve better recall metric on the ‘0’ class , but we receive a -10% performance on accuracy.</a:t>
            </a:r>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endParaRPr lang="en-US" sz="1800" dirty="0"/>
          </a:p>
          <a:p>
            <a:pPr marL="101600" indent="0">
              <a:buFont typeface="Lato Light"/>
              <a:buNone/>
            </a:pPr>
            <a:r>
              <a:rPr lang="en-US" sz="1800" dirty="0"/>
              <a:t> </a:t>
            </a:r>
          </a:p>
        </p:txBody>
      </p:sp>
    </p:spTree>
    <p:extLst>
      <p:ext uri="{BB962C8B-B14F-4D97-AF65-F5344CB8AC3E}">
        <p14:creationId xmlns:p14="http://schemas.microsoft.com/office/powerpoint/2010/main" val="1609553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FFA6-B363-4443-9A05-B9A36D53EA71}"/>
              </a:ext>
            </a:extLst>
          </p:cNvPr>
          <p:cNvSpPr>
            <a:spLocks noGrp="1"/>
          </p:cNvSpPr>
          <p:nvPr>
            <p:ph type="title"/>
          </p:nvPr>
        </p:nvSpPr>
        <p:spPr>
          <a:xfrm>
            <a:off x="144075" y="711875"/>
            <a:ext cx="2142000" cy="2630400"/>
          </a:xfrm>
        </p:spPr>
        <p:txBody>
          <a:bodyPr/>
          <a:lstStyle/>
          <a:p>
            <a:pPr algn="ctr"/>
            <a:r>
              <a:rPr lang="en-US" sz="2400" b="1" dirty="0"/>
              <a:t>Trying to use </a:t>
            </a:r>
            <a:r>
              <a:rPr lang="en-US" sz="2400" b="1" dirty="0" err="1"/>
              <a:t>FocalLOSS</a:t>
            </a:r>
            <a:r>
              <a:rPr lang="en-US" sz="2400" b="1" dirty="0"/>
              <a:t> </a:t>
            </a:r>
            <a:br>
              <a:rPr lang="en-US" sz="2400" b="1" dirty="0"/>
            </a:br>
            <a:r>
              <a:rPr lang="en-US" sz="2400" b="1" dirty="0"/>
              <a:t>(NN)</a:t>
            </a:r>
            <a:br>
              <a:rPr lang="en-US" sz="2400" b="1" dirty="0"/>
            </a:br>
            <a:endParaRPr lang="en-US" sz="2400" dirty="0"/>
          </a:p>
        </p:txBody>
      </p:sp>
      <p:sp>
        <p:nvSpPr>
          <p:cNvPr id="3" name="Text Placeholder 2">
            <a:extLst>
              <a:ext uri="{FF2B5EF4-FFF2-40B4-BE49-F238E27FC236}">
                <a16:creationId xmlns:a16="http://schemas.microsoft.com/office/drawing/2014/main" id="{AE18EE17-2B34-4DDF-BCBF-9FFD82AA58D2}"/>
              </a:ext>
            </a:extLst>
          </p:cNvPr>
          <p:cNvSpPr>
            <a:spLocks noGrp="1"/>
          </p:cNvSpPr>
          <p:nvPr>
            <p:ph type="body" idx="1"/>
          </p:nvPr>
        </p:nvSpPr>
        <p:spPr>
          <a:xfrm>
            <a:off x="2854259" y="604301"/>
            <a:ext cx="5632516" cy="3267300"/>
          </a:xfrm>
        </p:spPr>
        <p:txBody>
          <a:bodyPr/>
          <a:lstStyle/>
          <a:p>
            <a:pPr marL="101600" indent="0">
              <a:buNone/>
            </a:pPr>
            <a:r>
              <a:rPr lang="en-US" sz="1800" dirty="0"/>
              <a:t>Another way to confront the unbalanced dataset is the Focal loss. It down-weights the well-classified examples, so used it to ensure that we also achieve high accuracy on our minority class by giving them more relative weight during training.</a:t>
            </a:r>
          </a:p>
        </p:txBody>
      </p:sp>
      <p:sp>
        <p:nvSpPr>
          <p:cNvPr id="4" name="Slide Number Placeholder 3">
            <a:extLst>
              <a:ext uri="{FF2B5EF4-FFF2-40B4-BE49-F238E27FC236}">
                <a16:creationId xmlns:a16="http://schemas.microsoft.com/office/drawing/2014/main" id="{65061614-3B1F-472C-AD04-2CE654F10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3074" name="Picture 2" descr="title">
            <a:extLst>
              <a:ext uri="{FF2B5EF4-FFF2-40B4-BE49-F238E27FC236}">
                <a16:creationId xmlns:a16="http://schemas.microsoft.com/office/drawing/2014/main" id="{9ECC9958-94A8-4C3D-99D6-154460D7D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92" y="2876672"/>
            <a:ext cx="2558907" cy="1567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F9DFD1-4CCA-4885-B349-BF45BE2B1F37}"/>
              </a:ext>
            </a:extLst>
          </p:cNvPr>
          <p:cNvPicPr>
            <a:picLocks noChangeAspect="1"/>
          </p:cNvPicPr>
          <p:nvPr/>
        </p:nvPicPr>
        <p:blipFill rotWithShape="1">
          <a:blip r:embed="rId3"/>
          <a:srcRect l="17396" t="52224" r="50000" b="28137"/>
          <a:stretch/>
        </p:blipFill>
        <p:spPr>
          <a:xfrm>
            <a:off x="4829387" y="2385683"/>
            <a:ext cx="3432997" cy="11626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angle 5">
            <a:extLst>
              <a:ext uri="{FF2B5EF4-FFF2-40B4-BE49-F238E27FC236}">
                <a16:creationId xmlns:a16="http://schemas.microsoft.com/office/drawing/2014/main" id="{1814653A-957F-4FA7-B2C5-A2D64A7BB246}"/>
              </a:ext>
            </a:extLst>
          </p:cNvPr>
          <p:cNvSpPr/>
          <p:nvPr/>
        </p:nvSpPr>
        <p:spPr>
          <a:xfrm>
            <a:off x="3528908" y="3660466"/>
            <a:ext cx="4500668" cy="830997"/>
          </a:xfrm>
          <a:prstGeom prst="rect">
            <a:avLst/>
          </a:prstGeom>
        </p:spPr>
        <p:txBody>
          <a:bodyPr wrap="square">
            <a:spAutoFit/>
          </a:bodyPr>
          <a:lstStyle/>
          <a:p>
            <a:r>
              <a:rPr lang="en-US" sz="1600" dirty="0">
                <a:solidFill>
                  <a:srgbClr val="4A5C65"/>
                </a:solidFill>
                <a:latin typeface="Lato Light" panose="020B0604020202020204" charset="0"/>
              </a:rPr>
              <a:t>we get an improvement on our label '0' recall , but our accuracy performance is still lower than the baseline model</a:t>
            </a:r>
          </a:p>
        </p:txBody>
      </p:sp>
    </p:spTree>
    <p:extLst>
      <p:ext uri="{BB962C8B-B14F-4D97-AF65-F5344CB8AC3E}">
        <p14:creationId xmlns:p14="http://schemas.microsoft.com/office/powerpoint/2010/main" val="2034981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0887-A399-487A-8EF4-0DDC1866082A}"/>
              </a:ext>
            </a:extLst>
          </p:cNvPr>
          <p:cNvSpPr>
            <a:spLocks noGrp="1"/>
          </p:cNvSpPr>
          <p:nvPr>
            <p:ph type="title"/>
          </p:nvPr>
        </p:nvSpPr>
        <p:spPr>
          <a:xfrm>
            <a:off x="0" y="540425"/>
            <a:ext cx="2208600" cy="2630400"/>
          </a:xfrm>
        </p:spPr>
        <p:txBody>
          <a:bodyPr/>
          <a:lstStyle/>
          <a:p>
            <a:pPr algn="ctr"/>
            <a:r>
              <a:rPr lang="en-US" sz="2400" b="1" dirty="0" err="1"/>
              <a:t>xgboost</a:t>
            </a:r>
            <a:r>
              <a:rPr lang="en-US" sz="2400" b="1" dirty="0"/>
              <a:t> classifier model with </a:t>
            </a:r>
            <a:r>
              <a:rPr lang="en-US" sz="2400" b="1" dirty="0" err="1"/>
              <a:t>FocalLoss</a:t>
            </a:r>
            <a:endParaRPr lang="en-US" sz="2400" dirty="0"/>
          </a:p>
        </p:txBody>
      </p:sp>
      <p:sp>
        <p:nvSpPr>
          <p:cNvPr id="4" name="Slide Number Placeholder 3">
            <a:extLst>
              <a:ext uri="{FF2B5EF4-FFF2-40B4-BE49-F238E27FC236}">
                <a16:creationId xmlns:a16="http://schemas.microsoft.com/office/drawing/2014/main" id="{9349E069-E4F3-4CA7-9BD4-48D673E0C2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8" name="Rectangle 7">
            <a:extLst>
              <a:ext uri="{FF2B5EF4-FFF2-40B4-BE49-F238E27FC236}">
                <a16:creationId xmlns:a16="http://schemas.microsoft.com/office/drawing/2014/main" id="{2FBD54B3-CF85-4B42-864C-787AE46719D7}"/>
              </a:ext>
            </a:extLst>
          </p:cNvPr>
          <p:cNvSpPr/>
          <p:nvPr/>
        </p:nvSpPr>
        <p:spPr>
          <a:xfrm>
            <a:off x="2840498" y="699506"/>
            <a:ext cx="5628464" cy="1200329"/>
          </a:xfrm>
          <a:prstGeom prst="rect">
            <a:avLst/>
          </a:prstGeom>
        </p:spPr>
        <p:txBody>
          <a:bodyPr wrap="none">
            <a:spAutoFit/>
          </a:bodyPr>
          <a:lstStyle/>
          <a:p>
            <a:pPr marL="101600" indent="0">
              <a:buNone/>
            </a:pPr>
            <a:r>
              <a:rPr lang="en-US" sz="1800" b="1" dirty="0" err="1">
                <a:solidFill>
                  <a:srgbClr val="4A5C65"/>
                </a:solidFill>
                <a:latin typeface="Lato Light" panose="020B0604020202020204" charset="0"/>
              </a:rPr>
              <a:t>XGboost</a:t>
            </a:r>
            <a:r>
              <a:rPr lang="en-US" sz="1800" b="1" dirty="0">
                <a:solidFill>
                  <a:srgbClr val="4A5C65"/>
                </a:solidFill>
                <a:latin typeface="Lato Light" panose="020B0604020202020204" charset="0"/>
              </a:rPr>
              <a:t> classifier model with </a:t>
            </a:r>
            <a:r>
              <a:rPr lang="en-US" sz="1800" b="1" dirty="0" err="1">
                <a:solidFill>
                  <a:srgbClr val="4A5C65"/>
                </a:solidFill>
                <a:latin typeface="Lato Light" panose="020B0604020202020204" charset="0"/>
              </a:rPr>
              <a:t>FocalLoss</a:t>
            </a:r>
            <a:r>
              <a:rPr lang="en-US" sz="1800" b="1" dirty="0">
                <a:solidFill>
                  <a:srgbClr val="4A5C65"/>
                </a:solidFill>
                <a:latin typeface="Lato Light" panose="020B0604020202020204" charset="0"/>
              </a:rPr>
              <a:t>:</a:t>
            </a:r>
          </a:p>
          <a:p>
            <a:pPr marL="101600" indent="0">
              <a:buNone/>
            </a:pPr>
            <a:endParaRPr lang="en-US" sz="1800" b="1" dirty="0">
              <a:solidFill>
                <a:srgbClr val="4A5C65"/>
              </a:solidFill>
              <a:latin typeface="Lato Light" panose="020B0604020202020204" charset="0"/>
            </a:endParaRPr>
          </a:p>
          <a:p>
            <a:pPr marL="101600" indent="0">
              <a:buNone/>
            </a:pPr>
            <a:r>
              <a:rPr lang="en-US" sz="1800" dirty="0">
                <a:solidFill>
                  <a:srgbClr val="4A5C65"/>
                </a:solidFill>
                <a:latin typeface="Lato Light" panose="020B0604020202020204" charset="0"/>
              </a:rPr>
              <a:t>We also tried running the </a:t>
            </a:r>
            <a:r>
              <a:rPr lang="en-US" sz="1800" dirty="0" err="1">
                <a:solidFill>
                  <a:srgbClr val="4A5C65"/>
                </a:solidFill>
                <a:latin typeface="Lato Light" panose="020B0604020202020204" charset="0"/>
              </a:rPr>
              <a:t>XgboostClassifier</a:t>
            </a:r>
            <a:r>
              <a:rPr lang="en-US" sz="1800" dirty="0">
                <a:solidFill>
                  <a:srgbClr val="4A5C65"/>
                </a:solidFill>
                <a:latin typeface="Lato Light" panose="020B0604020202020204" charset="0"/>
              </a:rPr>
              <a:t> model</a:t>
            </a:r>
          </a:p>
          <a:p>
            <a:pPr marL="101600" indent="0">
              <a:buNone/>
            </a:pPr>
            <a:r>
              <a:rPr lang="en-US" sz="1800" dirty="0">
                <a:solidFill>
                  <a:srgbClr val="4A5C65"/>
                </a:solidFill>
                <a:latin typeface="Lato Light" panose="020B0604020202020204" charset="0"/>
              </a:rPr>
              <a:t> with focal loss but the recall has almost not improved.</a:t>
            </a:r>
          </a:p>
        </p:txBody>
      </p:sp>
      <p:pic>
        <p:nvPicPr>
          <p:cNvPr id="3" name="Picture 2">
            <a:extLst>
              <a:ext uri="{FF2B5EF4-FFF2-40B4-BE49-F238E27FC236}">
                <a16:creationId xmlns:a16="http://schemas.microsoft.com/office/drawing/2014/main" id="{CE664422-F53E-4849-8D8C-5D5687116C3F}"/>
              </a:ext>
            </a:extLst>
          </p:cNvPr>
          <p:cNvPicPr>
            <a:picLocks noChangeAspect="1"/>
          </p:cNvPicPr>
          <p:nvPr/>
        </p:nvPicPr>
        <p:blipFill rotWithShape="1">
          <a:blip r:embed="rId3"/>
          <a:srcRect l="17500" t="51668" r="50000" b="27952"/>
          <a:stretch/>
        </p:blipFill>
        <p:spPr>
          <a:xfrm>
            <a:off x="3309798" y="2352463"/>
            <a:ext cx="4025438" cy="1419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5085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5612-5027-4A40-A0F3-4BA2E8AFAE81}"/>
              </a:ext>
            </a:extLst>
          </p:cNvPr>
          <p:cNvSpPr>
            <a:spLocks noGrp="1"/>
          </p:cNvSpPr>
          <p:nvPr>
            <p:ph type="title"/>
          </p:nvPr>
        </p:nvSpPr>
        <p:spPr/>
        <p:txBody>
          <a:bodyPr/>
          <a:lstStyle/>
          <a:p>
            <a:pPr algn="ctr"/>
            <a:r>
              <a:rPr lang="en-US" dirty="0"/>
              <a:t>Increasing the	 threshold </a:t>
            </a:r>
            <a:endParaRPr lang="he-IL" dirty="0"/>
          </a:p>
        </p:txBody>
      </p:sp>
      <p:sp>
        <p:nvSpPr>
          <p:cNvPr id="3" name="Text Placeholder 2">
            <a:extLst>
              <a:ext uri="{FF2B5EF4-FFF2-40B4-BE49-F238E27FC236}">
                <a16:creationId xmlns:a16="http://schemas.microsoft.com/office/drawing/2014/main" id="{6867674C-A35F-4406-BBBD-3CD8FCC2A778}"/>
              </a:ext>
            </a:extLst>
          </p:cNvPr>
          <p:cNvSpPr>
            <a:spLocks noGrp="1"/>
          </p:cNvSpPr>
          <p:nvPr>
            <p:ph type="body" idx="1"/>
          </p:nvPr>
        </p:nvSpPr>
        <p:spPr/>
        <p:txBody>
          <a:bodyPr/>
          <a:lstStyle/>
          <a:p>
            <a:r>
              <a:rPr lang="en-US" sz="1400" dirty="0"/>
              <a:t>Another strategy is to make the model choose ‘1’ only if it has “confidence” with this choice (determined by a pre-defined threshold).</a:t>
            </a:r>
          </a:p>
          <a:p>
            <a:r>
              <a:rPr lang="en-US" sz="1400" dirty="0"/>
              <a:t>For example, after grid-searching the best achieved recall by the threshold parameter, we got with a Random Forest model  - </a:t>
            </a:r>
          </a:p>
          <a:p>
            <a:endParaRPr lang="en-US" sz="1400" dirty="0"/>
          </a:p>
          <a:p>
            <a:endParaRPr lang="en-US" sz="1400" dirty="0"/>
          </a:p>
          <a:p>
            <a:endParaRPr lang="en-US" sz="1400" dirty="0"/>
          </a:p>
          <a:p>
            <a:endParaRPr lang="en-US" sz="1400" dirty="0"/>
          </a:p>
          <a:p>
            <a:pPr marL="101600" indent="0">
              <a:buNone/>
            </a:pPr>
            <a:r>
              <a:rPr lang="en-US" sz="1400" dirty="0"/>
              <a:t>As we can see the recall here is a lot higher while we didn’t heart the accuracy badly. </a:t>
            </a:r>
          </a:p>
          <a:p>
            <a:endParaRPr lang="he-IL" dirty="0"/>
          </a:p>
        </p:txBody>
      </p:sp>
      <p:sp>
        <p:nvSpPr>
          <p:cNvPr id="4" name="Slide Number Placeholder 3">
            <a:extLst>
              <a:ext uri="{FF2B5EF4-FFF2-40B4-BE49-F238E27FC236}">
                <a16:creationId xmlns:a16="http://schemas.microsoft.com/office/drawing/2014/main" id="{D83063F0-3972-4798-9C36-00F33FD9C3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3F4B3B3C-12CD-4967-903D-766184373715}"/>
              </a:ext>
            </a:extLst>
          </p:cNvPr>
          <p:cNvPicPr>
            <a:picLocks noChangeAspect="1"/>
          </p:cNvPicPr>
          <p:nvPr/>
        </p:nvPicPr>
        <p:blipFill>
          <a:blip r:embed="rId2"/>
          <a:stretch>
            <a:fillRect/>
          </a:stretch>
        </p:blipFill>
        <p:spPr>
          <a:xfrm>
            <a:off x="4768427" y="2396018"/>
            <a:ext cx="3292014" cy="1268565"/>
          </a:xfrm>
          <a:prstGeom prst="rect">
            <a:avLst/>
          </a:prstGeom>
        </p:spPr>
      </p:pic>
    </p:spTree>
    <p:extLst>
      <p:ext uri="{BB962C8B-B14F-4D97-AF65-F5344CB8AC3E}">
        <p14:creationId xmlns:p14="http://schemas.microsoft.com/office/powerpoint/2010/main" val="2630916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273493" y="1144961"/>
            <a:ext cx="2773680" cy="1493817"/>
          </a:xfrm>
          <a:prstGeom prst="rect">
            <a:avLst/>
          </a:prstGeom>
        </p:spPr>
        <p:txBody>
          <a:bodyPr spcFirstLastPara="1" wrap="square" lIns="91425" tIns="91425" rIns="91425" bIns="91425" anchor="ctr" anchorCtr="0">
            <a:noAutofit/>
          </a:bodyPr>
          <a:lstStyle/>
          <a:p>
            <a:pPr algn="ctr" rtl="1"/>
            <a:r>
              <a:rPr lang="en-US" sz="2400" b="1" dirty="0"/>
              <a:t>Project</a:t>
            </a:r>
            <a:br>
              <a:rPr lang="en-US" sz="2400" b="1" dirty="0"/>
            </a:br>
            <a:r>
              <a:rPr lang="en-US" sz="2400" b="1" dirty="0"/>
              <a:t>Goals</a:t>
            </a:r>
            <a:endParaRPr lang="en-US" sz="2400" dirty="0"/>
          </a:p>
        </p:txBody>
      </p:sp>
      <p:sp>
        <p:nvSpPr>
          <p:cNvPr id="424" name="Google Shape;424;p20"/>
          <p:cNvSpPr txBox="1">
            <a:spLocks noGrp="1"/>
          </p:cNvSpPr>
          <p:nvPr>
            <p:ph type="body" idx="1"/>
          </p:nvPr>
        </p:nvSpPr>
        <p:spPr>
          <a:xfrm>
            <a:off x="2646045" y="803672"/>
            <a:ext cx="5926456" cy="2709797"/>
          </a:xfrm>
          <a:prstGeom prst="rect">
            <a:avLst/>
          </a:prstGeom>
        </p:spPr>
        <p:txBody>
          <a:bodyPr spcFirstLastPara="1" wrap="square" lIns="91425" tIns="91425" rIns="91425" bIns="91425" anchor="t" anchorCtr="0">
            <a:noAutofit/>
          </a:bodyPr>
          <a:lstStyle/>
          <a:p>
            <a:pPr marL="101600" indent="0" algn="just">
              <a:lnSpc>
                <a:spcPct val="150000"/>
              </a:lnSpc>
              <a:spcBef>
                <a:spcPts val="0"/>
              </a:spcBef>
              <a:buNone/>
            </a:pPr>
            <a:r>
              <a:rPr lang="en-US" sz="1600" b="1" dirty="0">
                <a:latin typeface="Lato Light" panose="020B0604020202020204" charset="0"/>
                <a:cs typeface="Calibri" panose="020F0502020204030204" pitchFamily="34" charset="0"/>
              </a:rPr>
              <a:t>  </a:t>
            </a:r>
            <a:r>
              <a:rPr lang="en-US" sz="1600" b="1" u="sng" dirty="0">
                <a:latin typeface="Lato Light" panose="020B0604020202020204" charset="0"/>
                <a:cs typeface="Calibri" panose="020F0502020204030204" pitchFamily="34" charset="0"/>
              </a:rPr>
              <a:t>NBA Free Throws Prediction</a:t>
            </a:r>
            <a:endParaRPr lang="en-US" sz="1600" dirty="0">
              <a:latin typeface="Lato Light" panose="020B0604020202020204" charset="0"/>
              <a:cs typeface="Calibri" panose="020F0502020204030204" pitchFamily="34" charset="0"/>
            </a:endParaRPr>
          </a:p>
          <a:p>
            <a:pPr>
              <a:buClr>
                <a:schemeClr val="tx1"/>
              </a:buClr>
              <a:buFont typeface="Arial" panose="020B0604020202020204" pitchFamily="34" charset="0"/>
              <a:buChar char="•"/>
            </a:pPr>
            <a:r>
              <a:rPr lang="en-US" sz="1600" u="sng" dirty="0">
                <a:latin typeface="Lato Light" panose="020B0604020202020204" charset="0"/>
                <a:cs typeface="Calibri" panose="020F0502020204030204" pitchFamily="34" charset="0"/>
              </a:rPr>
              <a:t>Main Target</a:t>
            </a:r>
            <a:r>
              <a:rPr lang="en-US" sz="1600" dirty="0">
                <a:latin typeface="Lato Light" panose="020B0604020202020204" charset="0"/>
                <a:cs typeface="Calibri" panose="020F0502020204030204" pitchFamily="34" charset="0"/>
              </a:rPr>
              <a:t>: Try to predict whether a player will score a </a:t>
            </a:r>
            <a:r>
              <a:rPr lang="en-US" sz="1600" b="1" dirty="0">
                <a:latin typeface="Lato Light" panose="020B0604020202020204" charset="0"/>
                <a:cs typeface="Calibri" panose="020F0502020204030204" pitchFamily="34" charset="0"/>
              </a:rPr>
              <a:t>certain free throw</a:t>
            </a:r>
            <a:r>
              <a:rPr lang="en-US" sz="1600" dirty="0">
                <a:latin typeface="Lato Light" panose="020B0604020202020204" charset="0"/>
                <a:cs typeface="Calibri" panose="020F0502020204030204" pitchFamily="34" charset="0"/>
              </a:rPr>
              <a:t> (online prediction).</a:t>
            </a:r>
          </a:p>
          <a:p>
            <a:pPr>
              <a:buClr>
                <a:schemeClr val="tx1"/>
              </a:buClr>
              <a:buFont typeface="Arial" panose="020B0604020202020204" pitchFamily="34" charset="0"/>
              <a:buChar char="•"/>
            </a:pPr>
            <a:r>
              <a:rPr lang="en-US" sz="1600" u="sng" dirty="0">
                <a:latin typeface="Lato Light" panose="020B0604020202020204" charset="0"/>
                <a:cs typeface="Calibri" panose="020F0502020204030204" pitchFamily="34" charset="0"/>
              </a:rPr>
              <a:t>Secondary Target</a:t>
            </a:r>
            <a:r>
              <a:rPr lang="en-US" sz="1600" dirty="0">
                <a:latin typeface="Lato Light" panose="020B0604020202020204" charset="0"/>
                <a:cs typeface="Calibri" panose="020F0502020204030204" pitchFamily="34" charset="0"/>
              </a:rPr>
              <a:t>: Predict the players success percentage for the </a:t>
            </a:r>
            <a:r>
              <a:rPr lang="en-US" sz="1600" b="1" dirty="0">
                <a:latin typeface="Lato Light" panose="020B0604020202020204" charset="0"/>
                <a:cs typeface="Calibri" panose="020F0502020204030204" pitchFamily="34" charset="0"/>
              </a:rPr>
              <a:t>current</a:t>
            </a:r>
            <a:r>
              <a:rPr lang="en-US" sz="1600" dirty="0">
                <a:latin typeface="Lato Light" panose="020B0604020202020204" charset="0"/>
                <a:cs typeface="Calibri" panose="020F0502020204030204" pitchFamily="34" charset="0"/>
              </a:rPr>
              <a:t> </a:t>
            </a:r>
            <a:r>
              <a:rPr lang="en-US" sz="1600" b="1" dirty="0">
                <a:latin typeface="Lato Light" panose="020B0604020202020204" charset="0"/>
                <a:cs typeface="Calibri" panose="020F0502020204030204" pitchFamily="34" charset="0"/>
              </a:rPr>
              <a:t>season</a:t>
            </a:r>
            <a:r>
              <a:rPr lang="en-US" sz="1600" dirty="0">
                <a:latin typeface="Lato Light" panose="020B0604020202020204" charset="0"/>
                <a:cs typeface="Calibri" panose="020F0502020204030204" pitchFamily="34" charset="0"/>
              </a:rPr>
              <a:t> based on his past performance and give the coach an insight about the player (offline prediction).</a:t>
            </a:r>
          </a:p>
        </p:txBody>
      </p:sp>
      <p:pic>
        <p:nvPicPr>
          <p:cNvPr id="4098" name="Picture 2" descr="title">
            <a:extLst>
              <a:ext uri="{FF2B5EF4-FFF2-40B4-BE49-F238E27FC236}">
                <a16:creationId xmlns:a16="http://schemas.microsoft.com/office/drawing/2014/main" id="{6D1E1BE8-D3E2-471A-9DAA-80183296C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519" y="3231620"/>
            <a:ext cx="3216487" cy="1809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98BD-85C5-49C3-8D70-71880C2F0B8D}"/>
              </a:ext>
            </a:extLst>
          </p:cNvPr>
          <p:cNvSpPr>
            <a:spLocks noGrp="1"/>
          </p:cNvSpPr>
          <p:nvPr>
            <p:ph type="title"/>
          </p:nvPr>
        </p:nvSpPr>
        <p:spPr/>
        <p:txBody>
          <a:bodyPr/>
          <a:lstStyle/>
          <a:p>
            <a:r>
              <a:rPr lang="en-US" dirty="0"/>
              <a:t>What’s next</a:t>
            </a:r>
            <a:endParaRPr lang="he-IL" dirty="0"/>
          </a:p>
        </p:txBody>
      </p:sp>
      <p:sp>
        <p:nvSpPr>
          <p:cNvPr id="3" name="Text Placeholder 2">
            <a:extLst>
              <a:ext uri="{FF2B5EF4-FFF2-40B4-BE49-F238E27FC236}">
                <a16:creationId xmlns:a16="http://schemas.microsoft.com/office/drawing/2014/main" id="{CAB2E941-E604-43CD-BF44-A7B379597DA1}"/>
              </a:ext>
            </a:extLst>
          </p:cNvPr>
          <p:cNvSpPr>
            <a:spLocks noGrp="1"/>
          </p:cNvSpPr>
          <p:nvPr>
            <p:ph type="body" idx="1"/>
          </p:nvPr>
        </p:nvSpPr>
        <p:spPr/>
        <p:txBody>
          <a:bodyPr/>
          <a:lstStyle/>
          <a:p>
            <a:r>
              <a:rPr lang="en-US" dirty="0"/>
              <a:t>Try focal loss, oversampling and threshold changing with all our models.</a:t>
            </a:r>
          </a:p>
          <a:p>
            <a:r>
              <a:rPr lang="en-US" dirty="0"/>
              <a:t>Hyper-parameter tuning.</a:t>
            </a:r>
          </a:p>
          <a:p>
            <a:r>
              <a:rPr lang="en-US" dirty="0"/>
              <a:t>Ensemble of models.</a:t>
            </a:r>
          </a:p>
          <a:p>
            <a:endParaRPr lang="he-IL" dirty="0"/>
          </a:p>
        </p:txBody>
      </p:sp>
      <p:sp>
        <p:nvSpPr>
          <p:cNvPr id="4" name="Slide Number Placeholder 3">
            <a:extLst>
              <a:ext uri="{FF2B5EF4-FFF2-40B4-BE49-F238E27FC236}">
                <a16:creationId xmlns:a16="http://schemas.microsoft.com/office/drawing/2014/main" id="{EC58CE41-396D-4055-8A4F-D0CF01CA83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25327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263462" y="1532599"/>
            <a:ext cx="2705100" cy="887126"/>
          </a:xfrm>
          <a:prstGeom prst="rect">
            <a:avLst/>
          </a:prstGeom>
        </p:spPr>
        <p:txBody>
          <a:bodyPr spcFirstLastPara="1" wrap="square" lIns="91425" tIns="91425" rIns="91425" bIns="91425" anchor="ctr" anchorCtr="0">
            <a:noAutofit/>
          </a:bodyPr>
          <a:lstStyle/>
          <a:p>
            <a:pPr algn="ctr" rtl="1"/>
            <a:r>
              <a:rPr lang="en-US" sz="2400" b="1" dirty="0"/>
              <a:t>Our Data</a:t>
            </a:r>
          </a:p>
        </p:txBody>
      </p:sp>
      <p:sp>
        <p:nvSpPr>
          <p:cNvPr id="424" name="Google Shape;424;p20"/>
          <p:cNvSpPr txBox="1">
            <a:spLocks noGrp="1"/>
          </p:cNvSpPr>
          <p:nvPr>
            <p:ph type="body" idx="1"/>
          </p:nvPr>
        </p:nvSpPr>
        <p:spPr>
          <a:xfrm>
            <a:off x="2788187" y="776853"/>
            <a:ext cx="5858933" cy="3479433"/>
          </a:xfrm>
          <a:prstGeom prst="rect">
            <a:avLst/>
          </a:prstGeom>
        </p:spPr>
        <p:txBody>
          <a:bodyPr spcFirstLastPara="1" wrap="square" lIns="91425" tIns="91425" rIns="91425" bIns="91425" numCol="1" anchor="t" anchorCtr="0">
            <a:noAutofit/>
          </a:bodyPr>
          <a:lstStyle/>
          <a:p>
            <a:pPr>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chose a Kaggle free throws database and added a web scrapper for more players stats.</a:t>
            </a:r>
          </a:p>
          <a:p>
            <a:pPr>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Our database includes: </a:t>
            </a:r>
          </a:p>
          <a:p>
            <a:pPr marL="101600" indent="0">
              <a:lnSpc>
                <a:spcPct val="150000"/>
              </a:lnSpc>
              <a:spcBef>
                <a:spcPts val="0"/>
              </a:spcBef>
              <a:buClr>
                <a:schemeClr val="tx1"/>
              </a:buClr>
              <a:buNone/>
            </a:pPr>
            <a:r>
              <a:rPr lang="en-US" sz="1600" dirty="0">
                <a:latin typeface="Lato Light" panose="020B0604020202020204" charset="0"/>
                <a:cs typeface="Calibri" panose="020F0502020204030204" pitchFamily="34" charset="0"/>
              </a:rPr>
              <a:t>617,786 NBA free-throws with 19 variables:</a:t>
            </a: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a:lnSpc>
                <a:spcPct val="150000"/>
              </a:lnSpc>
              <a:spcBef>
                <a:spcPts val="0"/>
              </a:spcBef>
              <a:buClr>
                <a:schemeClr val="tx1"/>
              </a:buClr>
              <a:buFont typeface="Arial" panose="020B0604020202020204" pitchFamily="34" charset="0"/>
              <a:buChar char="•"/>
            </a:pPr>
            <a:endParaRPr lang="en-US" sz="1600" dirty="0">
              <a:latin typeface="Lato Light" panose="020B0604020202020204" charset="0"/>
              <a:cs typeface="Calibri" panose="020F0502020204030204" pitchFamily="34" charset="0"/>
            </a:endParaRPr>
          </a:p>
          <a:p>
            <a:pPr marL="101600" indent="0">
              <a:lnSpc>
                <a:spcPct val="150000"/>
              </a:lnSpc>
              <a:spcBef>
                <a:spcPts val="0"/>
              </a:spcBef>
              <a:buNone/>
            </a:pPr>
            <a:endParaRPr lang="en-US" sz="1600" dirty="0">
              <a:latin typeface="Lato Light" panose="020B0604020202020204" charset="0"/>
              <a:cs typeface="Calibri" panose="020F0502020204030204" pitchFamily="34" charset="0"/>
            </a:endParaRPr>
          </a:p>
        </p:txBody>
      </p:sp>
      <p:sp>
        <p:nvSpPr>
          <p:cNvPr id="5" name="TextBox 4">
            <a:extLst>
              <a:ext uri="{FF2B5EF4-FFF2-40B4-BE49-F238E27FC236}">
                <a16:creationId xmlns:a16="http://schemas.microsoft.com/office/drawing/2014/main" id="{398E0F7B-0EC3-EB49-8D1C-EBE068F19E78}"/>
              </a:ext>
            </a:extLst>
          </p:cNvPr>
          <p:cNvSpPr txBox="1"/>
          <p:nvPr/>
        </p:nvSpPr>
        <p:spPr>
          <a:xfrm>
            <a:off x="2996313" y="545067"/>
            <a:ext cx="184731" cy="523220"/>
          </a:xfrm>
          <a:prstGeom prst="rect">
            <a:avLst/>
          </a:prstGeom>
          <a:noFill/>
        </p:spPr>
        <p:txBody>
          <a:bodyPr wrap="none" rtlCol="0">
            <a:spAutoFit/>
          </a:bodyPr>
          <a:lstStyle/>
          <a:p>
            <a:endParaRPr lang="en-US" sz="2800" dirty="0"/>
          </a:p>
        </p:txBody>
      </p:sp>
      <p:sp>
        <p:nvSpPr>
          <p:cNvPr id="3" name="TextBox 2">
            <a:extLst>
              <a:ext uri="{FF2B5EF4-FFF2-40B4-BE49-F238E27FC236}">
                <a16:creationId xmlns:a16="http://schemas.microsoft.com/office/drawing/2014/main" id="{64FBC739-38B3-4312-8CEE-5B2F382EF21B}"/>
              </a:ext>
            </a:extLst>
          </p:cNvPr>
          <p:cNvSpPr txBox="1"/>
          <p:nvPr/>
        </p:nvSpPr>
        <p:spPr>
          <a:xfrm>
            <a:off x="4157835" y="2734455"/>
            <a:ext cx="1983036"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FG%</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3P%</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FT%</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Height</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Weight</a:t>
            </a:r>
          </a:p>
          <a:p>
            <a:pPr marL="285750" indent="-285750">
              <a:buFont typeface="Wingdings" panose="05000000000000000000" pitchFamily="2" charset="2"/>
              <a:buChar char="Ø"/>
            </a:pPr>
            <a:r>
              <a:rPr lang="en-US" sz="1600" dirty="0" err="1">
                <a:latin typeface="Calibri" panose="020F0502020204030204" pitchFamily="34" charset="0"/>
                <a:cs typeface="Calibri" panose="020F0502020204030204" pitchFamily="34" charset="0"/>
              </a:rPr>
              <a:t>ShootingHand</a:t>
            </a: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7E74739-2B93-4365-9FFB-6F4618E301B9}"/>
              </a:ext>
            </a:extLst>
          </p:cNvPr>
          <p:cNvSpPr txBox="1"/>
          <p:nvPr/>
        </p:nvSpPr>
        <p:spPr>
          <a:xfrm>
            <a:off x="6140871" y="2734455"/>
            <a:ext cx="1983036" cy="1569660"/>
          </a:xfrm>
          <a:prstGeom prst="rect">
            <a:avLst/>
          </a:prstGeom>
          <a:noFill/>
        </p:spPr>
        <p:txBody>
          <a:bodyPr wrap="square" rtlCol="0">
            <a:spAutoFit/>
          </a:bodyPr>
          <a:lstStyle/>
          <a:p>
            <a:pPr marL="285750" indent="-285750">
              <a:buFont typeface="Wingdings" panose="05000000000000000000" pitchFamily="2" charset="2"/>
              <a:buChar char="Ø"/>
            </a:pPr>
            <a:r>
              <a:rPr lang="en-US" sz="1600" dirty="0" err="1">
                <a:latin typeface="Calibri" panose="020F0502020204030204" pitchFamily="34" charset="0"/>
                <a:cs typeface="Calibri" panose="020F0502020204030204" pitchFamily="34" charset="0"/>
              </a:rPr>
              <a:t>draftRank</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playoffs</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score</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season</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shot_made</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time</a:t>
            </a:r>
          </a:p>
        </p:txBody>
      </p:sp>
      <p:sp>
        <p:nvSpPr>
          <p:cNvPr id="8" name="TextBox 7">
            <a:extLst>
              <a:ext uri="{FF2B5EF4-FFF2-40B4-BE49-F238E27FC236}">
                <a16:creationId xmlns:a16="http://schemas.microsoft.com/office/drawing/2014/main" id="{A11707B2-6CB7-4924-8F3C-71FBEDB0EF9D}"/>
              </a:ext>
            </a:extLst>
          </p:cNvPr>
          <p:cNvSpPr txBox="1"/>
          <p:nvPr/>
        </p:nvSpPr>
        <p:spPr>
          <a:xfrm>
            <a:off x="2189526" y="2734455"/>
            <a:ext cx="1983036" cy="1815882"/>
          </a:xfrm>
          <a:prstGeom prst="rect">
            <a:avLst/>
          </a:prstGeom>
          <a:noFill/>
        </p:spPr>
        <p:txBody>
          <a:bodyPr wrap="square" rtlCol="0">
            <a:spAutoFit/>
          </a:bodyPr>
          <a:lstStyle/>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end_result</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game</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game_id</a:t>
            </a:r>
            <a:endParaRPr lang="en-US"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period</a:t>
            </a: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a:t>
            </a:r>
            <a:endParaRPr lang="he-IL" sz="1600" dirty="0">
              <a:latin typeface="Calibri" panose="020F0502020204030204" pitchFamily="34" charset="0"/>
              <a:cs typeface="Calibri" panose="020F0502020204030204" pitchFamily="34" charset="0"/>
            </a:endParaRPr>
          </a:p>
          <a:p>
            <a:pPr marL="285750" lvl="1"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 player</a:t>
            </a:r>
            <a:endParaRPr lang="he-IL"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Position</a:t>
            </a:r>
          </a:p>
        </p:txBody>
      </p:sp>
    </p:spTree>
    <p:extLst>
      <p:ext uri="{BB962C8B-B14F-4D97-AF65-F5344CB8AC3E}">
        <p14:creationId xmlns:p14="http://schemas.microsoft.com/office/powerpoint/2010/main" val="1748406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title"/>
          </p:nvPr>
        </p:nvSpPr>
        <p:spPr>
          <a:xfrm>
            <a:off x="-91440" y="513755"/>
            <a:ext cx="2453715" cy="2630400"/>
          </a:xfrm>
          <a:prstGeom prst="rect">
            <a:avLst/>
          </a:prstGeom>
        </p:spPr>
        <p:txBody>
          <a:bodyPr spcFirstLastPara="1" wrap="square" lIns="91425" tIns="91425" rIns="91425" bIns="91425" anchor="ctr" anchorCtr="0">
            <a:noAutofit/>
          </a:bodyPr>
          <a:lstStyle/>
          <a:p>
            <a:pPr algn="ctr" rtl="1"/>
            <a:r>
              <a:rPr lang="en-US" sz="2400" b="1" dirty="0"/>
              <a:t>Data Understanding</a:t>
            </a:r>
            <a:endParaRPr lang="en-US" sz="2400" dirty="0"/>
          </a:p>
        </p:txBody>
      </p:sp>
      <p:sp>
        <p:nvSpPr>
          <p:cNvPr id="424" name="Google Shape;424;p20"/>
          <p:cNvSpPr txBox="1">
            <a:spLocks noGrp="1"/>
          </p:cNvSpPr>
          <p:nvPr>
            <p:ph type="body" idx="1"/>
          </p:nvPr>
        </p:nvSpPr>
        <p:spPr>
          <a:xfrm>
            <a:off x="2526860" y="759818"/>
            <a:ext cx="6221356" cy="2069107"/>
          </a:xfrm>
          <a:prstGeom prst="rect">
            <a:avLst/>
          </a:prstGeom>
        </p:spPr>
        <p:txBody>
          <a:bodyPr spcFirstLastPara="1" wrap="square" lIns="91425" tIns="91425" rIns="91425" bIns="91425" anchor="t" anchorCtr="0">
            <a:noAutofit/>
          </a:bodyPr>
          <a:lstStyle/>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analyzed the dataset and checked the correlation </a:t>
            </a:r>
          </a:p>
          <a:p>
            <a:pPr marL="101600" lvl="0" indent="0">
              <a:lnSpc>
                <a:spcPct val="150000"/>
              </a:lnSpc>
              <a:spcBef>
                <a:spcPts val="0"/>
              </a:spcBef>
              <a:buClr>
                <a:schemeClr val="tx1"/>
              </a:buClr>
              <a:buNone/>
            </a:pPr>
            <a:r>
              <a:rPr lang="en-US" sz="1600" dirty="0">
                <a:latin typeface="Lato Light" panose="020B0604020202020204" charset="0"/>
                <a:cs typeface="Calibri" panose="020F0502020204030204" pitchFamily="34" charset="0"/>
              </a:rPr>
              <a:t>       between our variables. </a:t>
            </a:r>
          </a:p>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chose the relevant columns for our prediction problem </a:t>
            </a:r>
          </a:p>
          <a:p>
            <a:pPr lvl="0">
              <a:lnSpc>
                <a:spcPct val="150000"/>
              </a:lnSpc>
              <a:spcBef>
                <a:spcPts val="0"/>
              </a:spcBef>
              <a:buClr>
                <a:schemeClr val="tx1"/>
              </a:buClr>
              <a:buFont typeface="Arial" panose="020B0604020202020204" pitchFamily="34" charset="0"/>
              <a:buChar char="•"/>
            </a:pPr>
            <a:r>
              <a:rPr lang="en-US" sz="1600" dirty="0">
                <a:latin typeface="Lato Light" panose="020B0604020202020204" charset="0"/>
                <a:cs typeface="Calibri" panose="020F0502020204030204" pitchFamily="34" charset="0"/>
              </a:rPr>
              <a:t>We modified our data and manipulated it so it  fit into machine learning model</a:t>
            </a:r>
          </a:p>
        </p:txBody>
      </p:sp>
      <p:pic>
        <p:nvPicPr>
          <p:cNvPr id="1028" name="Picture 4">
            <a:extLst>
              <a:ext uri="{FF2B5EF4-FFF2-40B4-BE49-F238E27FC236}">
                <a16:creationId xmlns:a16="http://schemas.microsoft.com/office/drawing/2014/main" id="{41215308-C386-4096-B9A9-C1DBDB083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516" y="2571750"/>
            <a:ext cx="2056838" cy="18257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6DB5DE-7067-42FC-BFD3-203FB10B5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8472" y="2925080"/>
            <a:ext cx="2073822" cy="14717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2A5E4CE-73F3-49BC-A0A4-15E7EF59A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882" y="2909727"/>
            <a:ext cx="2073822" cy="15009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08FDD2-9397-4BF7-8FB1-D263AF9A9F93}"/>
              </a:ext>
            </a:extLst>
          </p:cNvPr>
          <p:cNvSpPr txBox="1"/>
          <p:nvPr/>
        </p:nvSpPr>
        <p:spPr>
          <a:xfrm>
            <a:off x="6200775" y="4381500"/>
            <a:ext cx="1901489"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Finding correlations</a:t>
            </a:r>
          </a:p>
        </p:txBody>
      </p:sp>
      <p:sp>
        <p:nvSpPr>
          <p:cNvPr id="9" name="TextBox 8">
            <a:extLst>
              <a:ext uri="{FF2B5EF4-FFF2-40B4-BE49-F238E27FC236}">
                <a16:creationId xmlns:a16="http://schemas.microsoft.com/office/drawing/2014/main" id="{0D69E3DC-7839-4429-AD71-4D40D37A40C4}"/>
              </a:ext>
            </a:extLst>
          </p:cNvPr>
          <p:cNvSpPr txBox="1"/>
          <p:nvPr/>
        </p:nvSpPr>
        <p:spPr>
          <a:xfrm>
            <a:off x="1415883" y="4378532"/>
            <a:ext cx="4236412"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manipulating the data using minmax scalar and standard scalar</a:t>
            </a:r>
          </a:p>
        </p:txBody>
      </p:sp>
    </p:spTree>
    <p:extLst>
      <p:ext uri="{BB962C8B-B14F-4D97-AF65-F5344CB8AC3E}">
        <p14:creationId xmlns:p14="http://schemas.microsoft.com/office/powerpoint/2010/main" val="3172362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5CD8-C5AF-4970-8C9E-C50BFC9CBD8A}"/>
              </a:ext>
            </a:extLst>
          </p:cNvPr>
          <p:cNvSpPr>
            <a:spLocks noGrp="1"/>
          </p:cNvSpPr>
          <p:nvPr>
            <p:ph type="title"/>
          </p:nvPr>
        </p:nvSpPr>
        <p:spPr/>
        <p:txBody>
          <a:bodyPr/>
          <a:lstStyle/>
          <a:p>
            <a:pPr algn="ctr"/>
            <a:r>
              <a:rPr lang="en-US" sz="2400" dirty="0"/>
              <a:t>train-test split</a:t>
            </a:r>
          </a:p>
        </p:txBody>
      </p:sp>
      <p:sp>
        <p:nvSpPr>
          <p:cNvPr id="3" name="Text Placeholder 2">
            <a:extLst>
              <a:ext uri="{FF2B5EF4-FFF2-40B4-BE49-F238E27FC236}">
                <a16:creationId xmlns:a16="http://schemas.microsoft.com/office/drawing/2014/main" id="{268A7CD8-BE50-43CA-AA8E-2BEF54D446B0}"/>
              </a:ext>
            </a:extLst>
          </p:cNvPr>
          <p:cNvSpPr>
            <a:spLocks noGrp="1"/>
          </p:cNvSpPr>
          <p:nvPr>
            <p:ph type="body" idx="1"/>
          </p:nvPr>
        </p:nvSpPr>
        <p:spPr/>
        <p:txBody>
          <a:bodyPr/>
          <a:lstStyle/>
          <a:p>
            <a:r>
              <a:rPr lang="en-US" sz="1600" dirty="0"/>
              <a:t>Our data is unbalanced,  76% of the throws with shot made and 24% with shot missed</a:t>
            </a:r>
          </a:p>
          <a:p>
            <a:r>
              <a:rPr lang="en-US" sz="1600" dirty="0"/>
              <a:t>We split our data to train and test randomly and made sure we keep this ratio in the train and test groups: </a:t>
            </a:r>
          </a:p>
        </p:txBody>
      </p:sp>
      <p:sp>
        <p:nvSpPr>
          <p:cNvPr id="4" name="Slide Number Placeholder 3">
            <a:extLst>
              <a:ext uri="{FF2B5EF4-FFF2-40B4-BE49-F238E27FC236}">
                <a16:creationId xmlns:a16="http://schemas.microsoft.com/office/drawing/2014/main" id="{C71D1E66-69D2-42A5-B7BE-32EF2CD21E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Picture 4">
            <a:extLst>
              <a:ext uri="{FF2B5EF4-FFF2-40B4-BE49-F238E27FC236}">
                <a16:creationId xmlns:a16="http://schemas.microsoft.com/office/drawing/2014/main" id="{7CD524BF-5CAE-4AA9-9984-092E748BC487}"/>
              </a:ext>
            </a:extLst>
          </p:cNvPr>
          <p:cNvPicPr>
            <a:picLocks noChangeAspect="1"/>
          </p:cNvPicPr>
          <p:nvPr/>
        </p:nvPicPr>
        <p:blipFill rotWithShape="1">
          <a:blip r:embed="rId2"/>
          <a:srcRect l="17083" t="43700" r="57604" b="42219"/>
          <a:stretch/>
        </p:blipFill>
        <p:spPr>
          <a:xfrm>
            <a:off x="3316079" y="2743199"/>
            <a:ext cx="3771900" cy="1179689"/>
          </a:xfrm>
          <a:prstGeom prst="rect">
            <a:avLst/>
          </a:prstGeom>
        </p:spPr>
      </p:pic>
    </p:spTree>
    <p:extLst>
      <p:ext uri="{BB962C8B-B14F-4D97-AF65-F5344CB8AC3E}">
        <p14:creationId xmlns:p14="http://schemas.microsoft.com/office/powerpoint/2010/main" val="241018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AA3D-461C-744C-98CD-CDF06D5A2E80}"/>
              </a:ext>
            </a:extLst>
          </p:cNvPr>
          <p:cNvSpPr>
            <a:spLocks noGrp="1"/>
          </p:cNvSpPr>
          <p:nvPr>
            <p:ph type="title"/>
          </p:nvPr>
        </p:nvSpPr>
        <p:spPr>
          <a:xfrm>
            <a:off x="80575" y="597575"/>
            <a:ext cx="2142000" cy="2630400"/>
          </a:xfrm>
        </p:spPr>
        <p:txBody>
          <a:bodyPr/>
          <a:lstStyle/>
          <a:p>
            <a:pPr algn="ctr"/>
            <a:r>
              <a:rPr lang="en-US" sz="2400" dirty="0"/>
              <a:t>Baseline Model</a:t>
            </a:r>
          </a:p>
        </p:txBody>
      </p:sp>
      <p:sp>
        <p:nvSpPr>
          <p:cNvPr id="3" name="Text Placeholder 2">
            <a:extLst>
              <a:ext uri="{FF2B5EF4-FFF2-40B4-BE49-F238E27FC236}">
                <a16:creationId xmlns:a16="http://schemas.microsoft.com/office/drawing/2014/main" id="{0881848D-23B4-6144-9AF2-97B510806A9F}"/>
              </a:ext>
            </a:extLst>
          </p:cNvPr>
          <p:cNvSpPr>
            <a:spLocks noGrp="1"/>
          </p:cNvSpPr>
          <p:nvPr>
            <p:ph type="body" idx="1"/>
          </p:nvPr>
        </p:nvSpPr>
        <p:spPr/>
        <p:txBody>
          <a:bodyPr/>
          <a:lstStyle/>
          <a:p>
            <a:r>
              <a:rPr lang="en-US" dirty="0"/>
              <a:t>Prediction  based only on FT%</a:t>
            </a:r>
          </a:p>
          <a:p>
            <a:r>
              <a:rPr lang="en-US" dirty="0"/>
              <a:t>Threshold classification, FT% &gt; 0.5 predicted as shot made, else missed.</a:t>
            </a:r>
          </a:p>
          <a:p>
            <a:r>
              <a:rPr lang="en-US" dirty="0"/>
              <a:t>Performance:</a:t>
            </a:r>
          </a:p>
          <a:p>
            <a:endParaRPr lang="en-US" dirty="0"/>
          </a:p>
        </p:txBody>
      </p:sp>
      <p:sp>
        <p:nvSpPr>
          <p:cNvPr id="4" name="Slide Number Placeholder 3">
            <a:extLst>
              <a:ext uri="{FF2B5EF4-FFF2-40B4-BE49-F238E27FC236}">
                <a16:creationId xmlns:a16="http://schemas.microsoft.com/office/drawing/2014/main" id="{BCFA1644-1D43-3641-B46B-4067BA5526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53878052-991A-D54D-B0F2-046450C1B0A5}"/>
              </a:ext>
            </a:extLst>
          </p:cNvPr>
          <p:cNvSpPr txBox="1"/>
          <p:nvPr/>
        </p:nvSpPr>
        <p:spPr>
          <a:xfrm>
            <a:off x="3636335" y="632920"/>
            <a:ext cx="2906565" cy="615553"/>
          </a:xfrm>
          <a:prstGeom prst="rect">
            <a:avLst/>
          </a:prstGeom>
          <a:noFill/>
        </p:spPr>
        <p:txBody>
          <a:bodyPr wrap="none" rtlCol="0">
            <a:spAutoFit/>
          </a:bodyPr>
          <a:lstStyle/>
          <a:p>
            <a:pPr marL="101600">
              <a:spcBef>
                <a:spcPts val="600"/>
              </a:spcBef>
              <a:buClr>
                <a:srgbClr val="A6BCC9"/>
              </a:buClr>
              <a:buSzPts val="2000"/>
            </a:pPr>
            <a:r>
              <a:rPr lang="en-US" sz="2000" b="1" u="sng" dirty="0">
                <a:solidFill>
                  <a:srgbClr val="4A5C65"/>
                </a:solidFill>
                <a:latin typeface="Lato Light"/>
                <a:sym typeface="Lato Light"/>
              </a:rPr>
              <a:t>Model without learning</a:t>
            </a:r>
          </a:p>
          <a:p>
            <a:endParaRPr lang="en-US" dirty="0">
              <a:solidFill>
                <a:srgbClr val="4A5C65"/>
              </a:solidFill>
            </a:endParaRPr>
          </a:p>
        </p:txBody>
      </p:sp>
      <p:pic>
        <p:nvPicPr>
          <p:cNvPr id="9" name="Picture 8">
            <a:extLst>
              <a:ext uri="{FF2B5EF4-FFF2-40B4-BE49-F238E27FC236}">
                <a16:creationId xmlns:a16="http://schemas.microsoft.com/office/drawing/2014/main" id="{6F7190E9-8220-3D4E-A496-7F38B7638B81}"/>
              </a:ext>
            </a:extLst>
          </p:cNvPr>
          <p:cNvPicPr>
            <a:picLocks noChangeAspect="1"/>
          </p:cNvPicPr>
          <p:nvPr/>
        </p:nvPicPr>
        <p:blipFill>
          <a:blip r:embed="rId2"/>
          <a:stretch>
            <a:fillRect/>
          </a:stretch>
        </p:blipFill>
        <p:spPr>
          <a:xfrm>
            <a:off x="2286075" y="2731737"/>
            <a:ext cx="5283200" cy="1790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6555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A190-DC0A-4BC1-A574-F90E2E8CE487}"/>
              </a:ext>
            </a:extLst>
          </p:cNvPr>
          <p:cNvSpPr>
            <a:spLocks noGrp="1"/>
          </p:cNvSpPr>
          <p:nvPr>
            <p:ph type="title"/>
          </p:nvPr>
        </p:nvSpPr>
        <p:spPr>
          <a:xfrm>
            <a:off x="25400" y="597575"/>
            <a:ext cx="2142000" cy="2630400"/>
          </a:xfrm>
        </p:spPr>
        <p:txBody>
          <a:bodyPr/>
          <a:lstStyle/>
          <a:p>
            <a:pPr algn="ctr"/>
            <a:r>
              <a:rPr lang="en-US" sz="2400" dirty="0"/>
              <a:t>Another Baseline Model</a:t>
            </a:r>
          </a:p>
        </p:txBody>
      </p:sp>
      <p:sp>
        <p:nvSpPr>
          <p:cNvPr id="3" name="Text Placeholder 2">
            <a:extLst>
              <a:ext uri="{FF2B5EF4-FFF2-40B4-BE49-F238E27FC236}">
                <a16:creationId xmlns:a16="http://schemas.microsoft.com/office/drawing/2014/main" id="{58D9CC9D-CFB2-4E87-AD8D-AAE5A25534D0}"/>
              </a:ext>
            </a:extLst>
          </p:cNvPr>
          <p:cNvSpPr>
            <a:spLocks noGrp="1"/>
          </p:cNvSpPr>
          <p:nvPr>
            <p:ph type="body" idx="1"/>
          </p:nvPr>
        </p:nvSpPr>
        <p:spPr/>
        <p:txBody>
          <a:bodyPr/>
          <a:lstStyle/>
          <a:p>
            <a:r>
              <a:rPr lang="en-US" dirty="0"/>
              <a:t>As suggested by prof. </a:t>
            </a:r>
            <a:r>
              <a:rPr lang="en-US" dirty="0" err="1"/>
              <a:t>Deuch</a:t>
            </a:r>
            <a:r>
              <a:rPr lang="en-US" dirty="0"/>
              <a:t>, we tried a random model which toss a coin with the player’s ‘FT%’ score as it’s probability </a:t>
            </a:r>
          </a:p>
        </p:txBody>
      </p:sp>
      <p:sp>
        <p:nvSpPr>
          <p:cNvPr id="4" name="Slide Number Placeholder 3">
            <a:extLst>
              <a:ext uri="{FF2B5EF4-FFF2-40B4-BE49-F238E27FC236}">
                <a16:creationId xmlns:a16="http://schemas.microsoft.com/office/drawing/2014/main" id="{36B9AEB5-F793-4509-B9DF-A3D9517F03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6" name="Picture 5">
            <a:extLst>
              <a:ext uri="{FF2B5EF4-FFF2-40B4-BE49-F238E27FC236}">
                <a16:creationId xmlns:a16="http://schemas.microsoft.com/office/drawing/2014/main" id="{C0EB1886-43B8-4CFE-B23D-C3B62E69132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l="5923" t="55806" r="65972" b="22208"/>
          <a:stretch/>
        </p:blipFill>
        <p:spPr>
          <a:xfrm>
            <a:off x="3324224" y="2410476"/>
            <a:ext cx="4297725" cy="18902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0898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80AA-A6BE-AC4C-942F-E97A0B131445}"/>
              </a:ext>
            </a:extLst>
          </p:cNvPr>
          <p:cNvSpPr>
            <a:spLocks noGrp="1"/>
          </p:cNvSpPr>
          <p:nvPr>
            <p:ph type="title"/>
          </p:nvPr>
        </p:nvSpPr>
        <p:spPr/>
        <p:txBody>
          <a:bodyPr/>
          <a:lstStyle/>
          <a:p>
            <a:pPr algn="ctr"/>
            <a:r>
              <a:rPr lang="en-US" dirty="0"/>
              <a:t>Log-Regression Model</a:t>
            </a:r>
          </a:p>
        </p:txBody>
      </p:sp>
      <p:sp>
        <p:nvSpPr>
          <p:cNvPr id="4" name="Slide Number Placeholder 3">
            <a:extLst>
              <a:ext uri="{FF2B5EF4-FFF2-40B4-BE49-F238E27FC236}">
                <a16:creationId xmlns:a16="http://schemas.microsoft.com/office/drawing/2014/main" id="{C7438DED-D4A8-A848-AA43-D34114F214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70377F4B-A2D6-724C-A3AA-91F9653D1871}"/>
                  </a:ext>
                </a:extLst>
              </p:cNvPr>
              <p:cNvSpPr>
                <a:spLocks noGrp="1"/>
              </p:cNvSpPr>
              <p:nvPr>
                <p:ph type="body" idx="1"/>
              </p:nvPr>
            </p:nvSpPr>
            <p:spPr>
              <a:xfrm>
                <a:off x="2673284" y="551178"/>
                <a:ext cx="5292300" cy="3267300"/>
              </a:xfrm>
            </p:spPr>
            <p:txBody>
              <a:bodyPr/>
              <a:lstStyle/>
              <a:p>
                <a:r>
                  <a:rPr lang="en-US" dirty="0">
                    <a:solidFill>
                      <a:srgbClr val="4A5C65"/>
                    </a:solidFill>
                  </a:rPr>
                  <a:t>Logistic Regression model loss function:</a:t>
                </a:r>
              </a:p>
              <a:p>
                <a:endParaRPr lang="en-US" sz="700" dirty="0">
                  <a:solidFill>
                    <a:srgbClr val="4A5C65"/>
                  </a:solidFill>
                </a:endParaRPr>
              </a:p>
              <a:p>
                <a:pPr marL="101600" indent="0">
                  <a:buNone/>
                </a:pPr>
                <a:r>
                  <a:rPr lang="en-US" sz="1600" dirty="0">
                    <a:solidFill>
                      <a:srgbClr val="4A5C65"/>
                    </a:solidFill>
                  </a:rPr>
                  <a:t>We ran the logistic regression </a:t>
                </a:r>
              </a:p>
              <a:p>
                <a:pPr marL="101600" indent="0">
                  <a:buNone/>
                </a:pPr>
                <a:r>
                  <a:rPr lang="en-US" sz="1600" dirty="0">
                    <a:solidFill>
                      <a:srgbClr val="4A5C65"/>
                    </a:solidFill>
                  </a:rPr>
                  <a:t>model with </a:t>
                </a:r>
                <a14:m>
                  <m:oMath xmlns:m="http://schemas.openxmlformats.org/officeDocument/2006/math">
                    <m:r>
                      <a:rPr lang="en-US" sz="1600" b="0" i="1" dirty="0" smtClean="0">
                        <a:solidFill>
                          <a:srgbClr val="4A5C65"/>
                        </a:solidFill>
                        <a:latin typeface="Cambria Math" panose="02040503050406030204" pitchFamily="18" charset="0"/>
                      </a:rPr>
                      <m:t>𝐶</m:t>
                    </m:r>
                    <m:r>
                      <a:rPr lang="en-US" sz="1600" i="1" dirty="0" smtClean="0">
                        <a:solidFill>
                          <a:srgbClr val="4A5C65"/>
                        </a:solidFill>
                        <a:latin typeface="Cambria Math" panose="02040503050406030204" pitchFamily="18" charset="0"/>
                      </a:rPr>
                      <m:t>=</m:t>
                    </m:r>
                    <m:sSup>
                      <m:sSupPr>
                        <m:ctrlPr>
                          <a:rPr lang="en-US" sz="1600" i="1" dirty="0" smtClean="0">
                            <a:solidFill>
                              <a:srgbClr val="4A5C65"/>
                            </a:solidFill>
                            <a:latin typeface="Cambria Math" panose="02040503050406030204" pitchFamily="18" charset="0"/>
                          </a:rPr>
                        </m:ctrlPr>
                      </m:sSupPr>
                      <m:e>
                        <m:r>
                          <a:rPr lang="en-US" sz="1600" i="1" dirty="0" smtClean="0">
                            <a:solidFill>
                              <a:srgbClr val="4A5C65"/>
                            </a:solidFill>
                            <a:latin typeface="Cambria Math" panose="02040503050406030204" pitchFamily="18" charset="0"/>
                          </a:rPr>
                          <m:t>10</m:t>
                        </m:r>
                      </m:e>
                      <m:sup>
                        <m:r>
                          <a:rPr lang="en-US" sz="1600" i="1" dirty="0" smtClean="0">
                            <a:solidFill>
                              <a:srgbClr val="4A5C65"/>
                            </a:solidFill>
                            <a:latin typeface="Cambria Math" panose="02040503050406030204" pitchFamily="18" charset="0"/>
                          </a:rPr>
                          <m:t>5</m:t>
                        </m:r>
                      </m:sup>
                    </m:sSup>
                  </m:oMath>
                </a14:m>
                <a:endParaRPr lang="en-US" sz="1600" dirty="0">
                  <a:solidFill>
                    <a:srgbClr val="4A5C65"/>
                  </a:solidFill>
                </a:endParaRPr>
              </a:p>
              <a:p>
                <a:pPr marL="101600" indent="0">
                  <a:buNone/>
                </a:pPr>
                <a:endParaRPr lang="en-US" sz="1600" dirty="0">
                  <a:solidFill>
                    <a:srgbClr val="4A5C65"/>
                  </a:solidFill>
                </a:endParaRPr>
              </a:p>
              <a:p>
                <a:r>
                  <a:rPr lang="en-US" dirty="0">
                    <a:solidFill>
                      <a:srgbClr val="4A5C65"/>
                    </a:solidFill>
                  </a:rPr>
                  <a:t>Performance:</a:t>
                </a:r>
              </a:p>
              <a:p>
                <a:endParaRPr lang="en-US" dirty="0">
                  <a:solidFill>
                    <a:srgbClr val="4A5C65"/>
                  </a:solidFill>
                </a:endParaRPr>
              </a:p>
            </p:txBody>
          </p:sp>
        </mc:Choice>
        <mc:Fallback xmlns="">
          <p:sp>
            <p:nvSpPr>
              <p:cNvPr id="7" name="Text Placeholder 2">
                <a:extLst>
                  <a:ext uri="{FF2B5EF4-FFF2-40B4-BE49-F238E27FC236}">
                    <a16:creationId xmlns:a16="http://schemas.microsoft.com/office/drawing/2014/main" id="{70377F4B-A2D6-724C-A3AA-91F9653D1871}"/>
                  </a:ext>
                </a:extLst>
              </p:cNvPr>
              <p:cNvSpPr>
                <a:spLocks noGrp="1" noRot="1" noChangeAspect="1" noMove="1" noResize="1" noEditPoints="1" noAdjustHandles="1" noChangeArrowheads="1" noChangeShapeType="1" noTextEdit="1"/>
              </p:cNvSpPr>
              <p:nvPr>
                <p:ph type="body" idx="1"/>
              </p:nvPr>
            </p:nvSpPr>
            <p:spPr>
              <a:xfrm>
                <a:off x="2673284" y="551178"/>
                <a:ext cx="5292300" cy="3267300"/>
              </a:xfrm>
              <a:blipFill>
                <a:blip r:embed="rId2"/>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E1ED99C-EFE7-5B4A-8182-E4545F98549A}"/>
              </a:ext>
            </a:extLst>
          </p:cNvPr>
          <p:cNvPicPr>
            <a:picLocks noChangeAspect="1"/>
          </p:cNvPicPr>
          <p:nvPr/>
        </p:nvPicPr>
        <p:blipFill>
          <a:blip r:embed="rId3"/>
          <a:stretch>
            <a:fillRect/>
          </a:stretch>
        </p:blipFill>
        <p:spPr>
          <a:xfrm>
            <a:off x="5248350" y="1728877"/>
            <a:ext cx="1064795" cy="44126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0" name="Picture 9">
            <a:extLst>
              <a:ext uri="{FF2B5EF4-FFF2-40B4-BE49-F238E27FC236}">
                <a16:creationId xmlns:a16="http://schemas.microsoft.com/office/drawing/2014/main" id="{640437A1-D588-6944-8C43-FB32CA71104B}"/>
              </a:ext>
            </a:extLst>
          </p:cNvPr>
          <p:cNvPicPr>
            <a:picLocks noChangeAspect="1"/>
          </p:cNvPicPr>
          <p:nvPr/>
        </p:nvPicPr>
        <p:blipFill rotWithShape="1">
          <a:blip r:embed="rId4"/>
          <a:srcRect b="22394"/>
          <a:stretch/>
        </p:blipFill>
        <p:spPr>
          <a:xfrm>
            <a:off x="5751906" y="1279498"/>
            <a:ext cx="2794970" cy="394376"/>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1" name="Picture 10">
            <a:extLst>
              <a:ext uri="{FF2B5EF4-FFF2-40B4-BE49-F238E27FC236}">
                <a16:creationId xmlns:a16="http://schemas.microsoft.com/office/drawing/2014/main" id="{526E73F5-55F7-DD41-B515-A843C6E59576}"/>
              </a:ext>
            </a:extLst>
          </p:cNvPr>
          <p:cNvPicPr>
            <a:picLocks noChangeAspect="1"/>
          </p:cNvPicPr>
          <p:nvPr/>
        </p:nvPicPr>
        <p:blipFill>
          <a:blip r:embed="rId5"/>
          <a:stretch>
            <a:fillRect/>
          </a:stretch>
        </p:blipFill>
        <p:spPr>
          <a:xfrm>
            <a:off x="6369380" y="1728878"/>
            <a:ext cx="2206338" cy="44126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12" name="Picture 11">
            <a:extLst>
              <a:ext uri="{FF2B5EF4-FFF2-40B4-BE49-F238E27FC236}">
                <a16:creationId xmlns:a16="http://schemas.microsoft.com/office/drawing/2014/main" id="{B9D62C20-8A17-114A-A8B4-51A6AEFBD28F}"/>
              </a:ext>
            </a:extLst>
          </p:cNvPr>
          <p:cNvPicPr>
            <a:picLocks noChangeAspect="1"/>
          </p:cNvPicPr>
          <p:nvPr/>
        </p:nvPicPr>
        <p:blipFill>
          <a:blip r:embed="rId6"/>
          <a:stretch>
            <a:fillRect/>
          </a:stretch>
        </p:blipFill>
        <p:spPr>
          <a:xfrm>
            <a:off x="2396792" y="2706945"/>
            <a:ext cx="5321300" cy="1790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940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5179E-996B-3447-BCF2-4288748F2E81}"/>
              </a:ext>
            </a:extLst>
          </p:cNvPr>
          <p:cNvSpPr>
            <a:spLocks noGrp="1"/>
          </p:cNvSpPr>
          <p:nvPr>
            <p:ph type="title"/>
          </p:nvPr>
        </p:nvSpPr>
        <p:spPr/>
        <p:txBody>
          <a:bodyPr/>
          <a:lstStyle/>
          <a:p>
            <a:pPr algn="ctr"/>
            <a:r>
              <a:rPr lang="en-US" dirty="0"/>
              <a:t>Linear SVM Model</a:t>
            </a:r>
          </a:p>
        </p:txBody>
      </p:sp>
      <p:pic>
        <p:nvPicPr>
          <p:cNvPr id="6" name="Picture 5">
            <a:extLst>
              <a:ext uri="{FF2B5EF4-FFF2-40B4-BE49-F238E27FC236}">
                <a16:creationId xmlns:a16="http://schemas.microsoft.com/office/drawing/2014/main" id="{D786C7B1-7530-EA45-8EC1-CD33D610C5D4}"/>
              </a:ext>
            </a:extLst>
          </p:cNvPr>
          <p:cNvPicPr>
            <a:picLocks noChangeAspect="1"/>
          </p:cNvPicPr>
          <p:nvPr/>
        </p:nvPicPr>
        <p:blipFill>
          <a:blip r:embed="rId3"/>
          <a:stretch>
            <a:fillRect/>
          </a:stretch>
        </p:blipFill>
        <p:spPr>
          <a:xfrm>
            <a:off x="4719781" y="1985145"/>
            <a:ext cx="3886028" cy="579208"/>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4" name="Slide Number Placeholder 3">
            <a:extLst>
              <a:ext uri="{FF2B5EF4-FFF2-40B4-BE49-F238E27FC236}">
                <a16:creationId xmlns:a16="http://schemas.microsoft.com/office/drawing/2014/main" id="{12580C08-9CCA-D346-93CA-080458AC9A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Text Placeholder 2">
            <a:extLst>
              <a:ext uri="{FF2B5EF4-FFF2-40B4-BE49-F238E27FC236}">
                <a16:creationId xmlns:a16="http://schemas.microsoft.com/office/drawing/2014/main" id="{2246B3F8-67A0-2041-8BDC-121DB1DD286C}"/>
              </a:ext>
            </a:extLst>
          </p:cNvPr>
          <p:cNvSpPr>
            <a:spLocks noGrp="1"/>
          </p:cNvSpPr>
          <p:nvPr>
            <p:ph type="body" idx="1"/>
          </p:nvPr>
        </p:nvSpPr>
        <p:spPr>
          <a:xfrm>
            <a:off x="2825684" y="551178"/>
            <a:ext cx="5292300" cy="3267300"/>
          </a:xfrm>
        </p:spPr>
        <p:txBody>
          <a:bodyPr/>
          <a:lstStyle/>
          <a:p>
            <a:r>
              <a:rPr lang="en-US" dirty="0"/>
              <a:t>Linear SVM model loss function:</a:t>
            </a:r>
          </a:p>
          <a:p>
            <a:pPr marL="101600" indent="0">
              <a:buNone/>
            </a:pPr>
            <a:r>
              <a:rPr lang="en-US" sz="1400" dirty="0"/>
              <a:t>We ran the SVM model with </a:t>
            </a:r>
          </a:p>
          <a:p>
            <a:pPr>
              <a:buFontTx/>
              <a:buChar char="-"/>
            </a:pPr>
            <a:r>
              <a:rPr lang="en-US" sz="1400" dirty="0"/>
              <a:t>kernel = ‘linear’</a:t>
            </a:r>
          </a:p>
          <a:p>
            <a:pPr>
              <a:buFontTx/>
              <a:buChar char="-"/>
            </a:pPr>
            <a:r>
              <a:rPr lang="en-US" sz="1400" dirty="0"/>
              <a:t>class weight = ‘balanced’</a:t>
            </a:r>
          </a:p>
          <a:p>
            <a:pPr>
              <a:buFontTx/>
              <a:buChar char="-"/>
            </a:pPr>
            <a:r>
              <a:rPr lang="en-US" sz="1400" dirty="0"/>
              <a:t>verbose = True</a:t>
            </a:r>
          </a:p>
          <a:p>
            <a:pPr>
              <a:buFontTx/>
              <a:buChar char="-"/>
            </a:pPr>
            <a:r>
              <a:rPr lang="en-US" sz="1400" dirty="0"/>
              <a:t>C = 1</a:t>
            </a:r>
          </a:p>
          <a:p>
            <a:r>
              <a:rPr lang="en-US" dirty="0"/>
              <a:t>Performance:</a:t>
            </a:r>
          </a:p>
          <a:p>
            <a:endParaRPr lang="en-US" dirty="0"/>
          </a:p>
        </p:txBody>
      </p:sp>
      <p:pic>
        <p:nvPicPr>
          <p:cNvPr id="8" name="Picture 7">
            <a:extLst>
              <a:ext uri="{FF2B5EF4-FFF2-40B4-BE49-F238E27FC236}">
                <a16:creationId xmlns:a16="http://schemas.microsoft.com/office/drawing/2014/main" id="{469BC11D-73E5-6748-BC27-035C5D9A6FB7}"/>
              </a:ext>
            </a:extLst>
          </p:cNvPr>
          <p:cNvPicPr>
            <a:picLocks noChangeAspect="1"/>
          </p:cNvPicPr>
          <p:nvPr/>
        </p:nvPicPr>
        <p:blipFill>
          <a:blip r:embed="rId4"/>
          <a:stretch>
            <a:fillRect/>
          </a:stretch>
        </p:blipFill>
        <p:spPr>
          <a:xfrm>
            <a:off x="5830859" y="1441762"/>
            <a:ext cx="2774950" cy="457200"/>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3" name="Picture 2">
            <a:extLst>
              <a:ext uri="{FF2B5EF4-FFF2-40B4-BE49-F238E27FC236}">
                <a16:creationId xmlns:a16="http://schemas.microsoft.com/office/drawing/2014/main" id="{A3DB6637-063A-9942-954C-97DD2EA81297}"/>
              </a:ext>
            </a:extLst>
          </p:cNvPr>
          <p:cNvPicPr>
            <a:picLocks noChangeAspect="1"/>
          </p:cNvPicPr>
          <p:nvPr/>
        </p:nvPicPr>
        <p:blipFill>
          <a:blip r:embed="rId5"/>
          <a:stretch>
            <a:fillRect/>
          </a:stretch>
        </p:blipFill>
        <p:spPr>
          <a:xfrm>
            <a:off x="2065481" y="2922524"/>
            <a:ext cx="5308600" cy="16637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1752302"/>
      </p:ext>
    </p:extLst>
  </p:cSld>
  <p:clrMapOvr>
    <a:masterClrMapping/>
  </p:clrMapOvr>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3199</TotalTime>
  <Words>846</Words>
  <Application>Microsoft Office PowerPoint</Application>
  <PresentationFormat>On-screen Show (16:9)</PresentationFormat>
  <Paragraphs>149</Paragraphs>
  <Slides>20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Roboto Slab Light</vt:lpstr>
      <vt:lpstr>Lato Light</vt:lpstr>
      <vt:lpstr>Cambria Math</vt:lpstr>
      <vt:lpstr>Calibri</vt:lpstr>
      <vt:lpstr>Arial</vt:lpstr>
      <vt:lpstr>Wingdings</vt:lpstr>
      <vt:lpstr>Kent template</vt:lpstr>
      <vt:lpstr>Data Science Workshop</vt:lpstr>
      <vt:lpstr>Project Goals</vt:lpstr>
      <vt:lpstr>Our Data</vt:lpstr>
      <vt:lpstr>Data Understanding</vt:lpstr>
      <vt:lpstr>train-test split</vt:lpstr>
      <vt:lpstr>Baseline Model</vt:lpstr>
      <vt:lpstr>Another Baseline Model</vt:lpstr>
      <vt:lpstr>Log-Regression Model</vt:lpstr>
      <vt:lpstr>Linear SVM Model</vt:lpstr>
      <vt:lpstr>Neural Net - binary_crossentropy LOSS</vt:lpstr>
      <vt:lpstr>xgboost regressor model with Shap visualization</vt:lpstr>
      <vt:lpstr>xgboost classifier model with Shap visualization</vt:lpstr>
      <vt:lpstr>Random Forest Model</vt:lpstr>
      <vt:lpstr>K-Nearset Neighbours Model</vt:lpstr>
      <vt:lpstr>The unbalanced database problem</vt:lpstr>
      <vt:lpstr>Trying to balance the database</vt:lpstr>
      <vt:lpstr>Trying to use FocalLOSS  (NN) </vt:lpstr>
      <vt:lpstr>xgboost classifier model with FocalLoss</vt:lpstr>
      <vt:lpstr>Increasing the  threshold </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Workshop</dc:title>
  <dc:creator>Shachar</dc:creator>
  <cp:lastModifiedBy>guyazov</cp:lastModifiedBy>
  <cp:revision>60</cp:revision>
  <dcterms:modified xsi:type="dcterms:W3CDTF">2020-01-25T19:02:09Z</dcterms:modified>
</cp:coreProperties>
</file>